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4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5" r:id="rId3"/>
    <p:sldId id="298" r:id="rId4"/>
    <p:sldId id="296" r:id="rId5"/>
    <p:sldId id="306" r:id="rId6"/>
    <p:sldId id="305" r:id="rId7"/>
    <p:sldId id="304" r:id="rId8"/>
    <p:sldId id="310" r:id="rId9"/>
    <p:sldId id="294" r:id="rId10"/>
    <p:sldId id="570" r:id="rId11"/>
    <p:sldId id="323" r:id="rId12"/>
    <p:sldId id="573" r:id="rId13"/>
    <p:sldId id="290" r:id="rId14"/>
    <p:sldId id="326" r:id="rId15"/>
    <p:sldId id="380" r:id="rId16"/>
    <p:sldId id="325" r:id="rId17"/>
    <p:sldId id="289" r:id="rId18"/>
    <p:sldId id="547" r:id="rId19"/>
    <p:sldId id="351" r:id="rId20"/>
    <p:sldId id="343" r:id="rId21"/>
    <p:sldId id="356" r:id="rId22"/>
    <p:sldId id="348" r:id="rId23"/>
    <p:sldId id="349" r:id="rId24"/>
    <p:sldId id="342" r:id="rId25"/>
    <p:sldId id="336" r:id="rId26"/>
    <p:sldId id="361" r:id="rId27"/>
    <p:sldId id="357" r:id="rId28"/>
    <p:sldId id="358" r:id="rId29"/>
    <p:sldId id="578" r:id="rId30"/>
    <p:sldId id="362" r:id="rId31"/>
    <p:sldId id="580" r:id="rId32"/>
    <p:sldId id="579" r:id="rId33"/>
    <p:sldId id="584" r:id="rId34"/>
    <p:sldId id="581" r:id="rId35"/>
    <p:sldId id="585" r:id="rId36"/>
    <p:sldId id="583" r:id="rId37"/>
    <p:sldId id="582" r:id="rId38"/>
    <p:sldId id="586" r:id="rId39"/>
    <p:sldId id="587" r:id="rId40"/>
    <p:sldId id="58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94668"/>
  </p:normalViewPr>
  <p:slideViewPr>
    <p:cSldViewPr snapToGrid="0" snapToObjects="1">
      <p:cViewPr>
        <p:scale>
          <a:sx n="119" d="100"/>
          <a:sy n="119" d="100"/>
        </p:scale>
        <p:origin x="2008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CDF6-1DED-1F4F-86DC-988338FC32BD}" type="datetimeFigureOut">
              <a:rPr lang="fr-FR" smtClean="0"/>
              <a:t>21/10/2020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A37B2-B2D4-B04A-9E77-CB7EF5D541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44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74153-0110-D048-9462-6DC0CDCAF890}" type="datetimeFigureOut">
              <a:rPr lang="fr-FR" smtClean="0"/>
              <a:t>21/10/2020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5CE98-CF60-444D-8BBB-7445E249DA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124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9A1D818-4746-D24C-A0C3-8FCEF99C2020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9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1759-203D-644D-A1E2-512D2689DB86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154E-F85F-284B-A934-C5F73FA818A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9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D0BC8-B7EC-604B-9F53-D0AF4A3B15BF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980039D-9F81-A34A-87D2-FC40565892E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‹N°›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1A19-73C1-8549-A658-7650A2D6F27E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027F-AC59-564C-83AA-4127523CE381}" type="datetime1">
              <a:rPr lang="fr-FR" smtClean="0"/>
              <a:t>21/10/2020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AFC5-3B56-6845-B410-8BA34FB14D78}" type="datetime1">
              <a:rPr lang="fr-FR" smtClean="0"/>
              <a:t>21/10/2020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9D560-D8E7-684F-8750-B6B53D0F1B4C}" type="datetime1">
              <a:rPr lang="fr-FR" smtClean="0"/>
              <a:t>21/10/2020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5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914B2-7C7D-6346-A8E1-C75A3002EAC1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1556-0F62-E341-902C-3F6EA0B13DE4}" type="datetime1">
              <a:rPr lang="fr-FR" smtClean="0"/>
              <a:t>21/10/2020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P. Esling - Music Machine Learning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98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7092-B69F-DC49-8C41-E091996A4D91}" type="datetime1">
              <a:rPr lang="fr-FR" smtClean="0"/>
              <a:t>21/10/2020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6.emf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6.emf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2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sling@ircam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Music 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II –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3863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868197" y="33536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867837" y="3110464"/>
            <a:ext cx="385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But how </a:t>
            </a:r>
            <a:r>
              <a:rPr lang="fr-FR" sz="2400" dirty="0" err="1"/>
              <a:t>can</a:t>
            </a:r>
            <a:r>
              <a:rPr lang="fr-FR" sz="2400" dirty="0"/>
              <a:t> a </a:t>
            </a:r>
            <a:r>
              <a:rPr lang="fr-FR" sz="2400" dirty="0" err="1"/>
              <a:t>neuron</a:t>
            </a:r>
            <a:r>
              <a:rPr lang="fr-FR" sz="2400" dirty="0"/>
              <a:t> </a:t>
            </a:r>
            <a:r>
              <a:rPr lang="fr-FR" sz="2400" i="1" dirty="0" err="1"/>
              <a:t>learn</a:t>
            </a:r>
            <a:r>
              <a:rPr lang="fr-FR" sz="2400" i="1" dirty="0"/>
              <a:t> </a:t>
            </a:r>
            <a:r>
              <a:rPr lang="fr-FR" sz="2400" dirty="0"/>
              <a:t>?</a:t>
            </a:r>
          </a:p>
        </p:txBody>
      </p:sp>
      <p:cxnSp>
        <p:nvCxnSpPr>
          <p:cNvPr id="32" name="Connecteur droit 31"/>
          <p:cNvCxnSpPr/>
          <p:nvPr/>
        </p:nvCxnSpPr>
        <p:spPr>
          <a:xfrm flipV="1">
            <a:off x="1133159" y="3689100"/>
            <a:ext cx="0" cy="1567430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1019109" y="5136375"/>
            <a:ext cx="1441692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989231" y="3813367"/>
            <a:ext cx="1115008" cy="12858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1048020" y="4448722"/>
            <a:ext cx="513454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1048020" y="4102601"/>
            <a:ext cx="804693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067294" y="4914900"/>
            <a:ext cx="142999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1598285" y="4448722"/>
            <a:ext cx="291425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961475" y="4102601"/>
            <a:ext cx="0" cy="343599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525599" y="4081651"/>
            <a:ext cx="435876" cy="386906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1602010" y="4468033"/>
            <a:ext cx="235776" cy="27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pic>
        <p:nvPicPr>
          <p:cNvPr id="44" name="Image 43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559782" y="4696349"/>
            <a:ext cx="435876" cy="386906"/>
          </a:xfrm>
          <a:prstGeom prst="rect">
            <a:avLst/>
          </a:prstGeom>
        </p:spPr>
      </p:pic>
      <p:sp>
        <p:nvSpPr>
          <p:cNvPr id="46" name="ZoneTexte 45"/>
          <p:cNvSpPr txBox="1"/>
          <p:nvPr/>
        </p:nvSpPr>
        <p:spPr>
          <a:xfrm>
            <a:off x="816954" y="4777720"/>
            <a:ext cx="51243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100" kern="0" dirty="0"/>
              <a:t>0</a:t>
            </a:r>
          </a:p>
        </p:txBody>
      </p:sp>
      <p:cxnSp>
        <p:nvCxnSpPr>
          <p:cNvPr id="48" name="Connecteur droit 47"/>
          <p:cNvCxnSpPr/>
          <p:nvPr/>
        </p:nvCxnSpPr>
        <p:spPr>
          <a:xfrm flipV="1">
            <a:off x="3181240" y="3668703"/>
            <a:ext cx="0" cy="1567430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V="1">
            <a:off x="3067190" y="5115978"/>
            <a:ext cx="1441692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V="1">
            <a:off x="3037312" y="4126543"/>
            <a:ext cx="1471570" cy="86598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3115375" y="4651294"/>
            <a:ext cx="513454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108431" y="4473534"/>
            <a:ext cx="804693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3115375" y="4894503"/>
            <a:ext cx="142999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3646366" y="4665162"/>
            <a:ext cx="291425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 flipV="1">
            <a:off x="3031409" y="4440557"/>
            <a:ext cx="0" cy="247724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Image 5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2607863" y="4353026"/>
            <a:ext cx="435876" cy="386906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640358" y="4661562"/>
            <a:ext cx="235776" cy="27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pic>
        <p:nvPicPr>
          <p:cNvPr id="63" name="Image 6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2607863" y="4675952"/>
            <a:ext cx="435876" cy="386906"/>
          </a:xfrm>
          <a:prstGeom prst="rect">
            <a:avLst/>
          </a:prstGeom>
        </p:spPr>
      </p:pic>
      <p:sp>
        <p:nvSpPr>
          <p:cNvPr id="68" name="ZoneTexte 67"/>
          <p:cNvSpPr txBox="1"/>
          <p:nvPr/>
        </p:nvSpPr>
        <p:spPr>
          <a:xfrm>
            <a:off x="2865035" y="4757323"/>
            <a:ext cx="51243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100" kern="0" dirty="0"/>
              <a:t>0</a:t>
            </a:r>
          </a:p>
        </p:txBody>
      </p:sp>
      <p:cxnSp>
        <p:nvCxnSpPr>
          <p:cNvPr id="69" name="Connecteur droit 68"/>
          <p:cNvCxnSpPr/>
          <p:nvPr/>
        </p:nvCxnSpPr>
        <p:spPr>
          <a:xfrm flipV="1">
            <a:off x="5326270" y="3652113"/>
            <a:ext cx="0" cy="1567430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/>
          <p:cNvCxnSpPr/>
          <p:nvPr/>
        </p:nvCxnSpPr>
        <p:spPr>
          <a:xfrm flipV="1">
            <a:off x="5212220" y="5099388"/>
            <a:ext cx="1441692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5182342" y="4072276"/>
            <a:ext cx="1115008" cy="12858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5241131" y="4707631"/>
            <a:ext cx="513454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5241131" y="4361510"/>
            <a:ext cx="804693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5260405" y="5173809"/>
            <a:ext cx="142999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5791396" y="4707631"/>
            <a:ext cx="291425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V="1">
            <a:off x="5154586" y="4361510"/>
            <a:ext cx="0" cy="343599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95121" y="4726942"/>
            <a:ext cx="235776" cy="27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9" name="ZoneTexte 78"/>
          <p:cNvSpPr txBox="1"/>
          <p:nvPr/>
        </p:nvSpPr>
        <p:spPr>
          <a:xfrm>
            <a:off x="5010065" y="5036629"/>
            <a:ext cx="51243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100" kern="0" dirty="0"/>
              <a:t>0</a:t>
            </a:r>
          </a:p>
        </p:txBody>
      </p:sp>
      <p:pic>
        <p:nvPicPr>
          <p:cNvPr id="80" name="Image 7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4733251" y="4332725"/>
            <a:ext cx="435876" cy="386906"/>
          </a:xfrm>
          <a:prstGeom prst="rect">
            <a:avLst/>
          </a:prstGeom>
        </p:spPr>
      </p:pic>
      <p:pic>
        <p:nvPicPr>
          <p:cNvPr id="81" name="Image 8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4767434" y="4947423"/>
            <a:ext cx="435876" cy="386906"/>
          </a:xfrm>
          <a:prstGeom prst="rect">
            <a:avLst/>
          </a:prstGeom>
        </p:spPr>
      </p:pic>
      <p:cxnSp>
        <p:nvCxnSpPr>
          <p:cNvPr id="82" name="Connecteur droit 81"/>
          <p:cNvCxnSpPr/>
          <p:nvPr/>
        </p:nvCxnSpPr>
        <p:spPr>
          <a:xfrm flipV="1">
            <a:off x="7129828" y="3638142"/>
            <a:ext cx="0" cy="1567430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 flipV="1">
            <a:off x="7015778" y="5085417"/>
            <a:ext cx="1441692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>
            <a:off x="6985900" y="3980350"/>
            <a:ext cx="1207295" cy="131788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7081679" y="4645391"/>
            <a:ext cx="513454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7094016" y="4933461"/>
            <a:ext cx="804693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7058328" y="4136532"/>
            <a:ext cx="142999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7607284" y="4633062"/>
            <a:ext cx="291425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flipV="1">
            <a:off x="7007464" y="4655237"/>
            <a:ext cx="0" cy="292186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Image 9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6590118" y="4584688"/>
            <a:ext cx="435876" cy="386906"/>
          </a:xfrm>
          <a:prstGeom prst="rect">
            <a:avLst/>
          </a:prstGeom>
        </p:spPr>
      </p:pic>
      <p:sp>
        <p:nvSpPr>
          <p:cNvPr id="97" name="ZoneTexte 96"/>
          <p:cNvSpPr txBox="1"/>
          <p:nvPr/>
        </p:nvSpPr>
        <p:spPr>
          <a:xfrm>
            <a:off x="7595133" y="4225560"/>
            <a:ext cx="235776" cy="27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pic>
        <p:nvPicPr>
          <p:cNvPr id="98" name="Image 9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6593441" y="3905651"/>
            <a:ext cx="435876" cy="386906"/>
          </a:xfrm>
          <a:prstGeom prst="rect">
            <a:avLst/>
          </a:prstGeom>
        </p:spPr>
      </p:pic>
      <p:sp>
        <p:nvSpPr>
          <p:cNvPr id="99" name="ZoneTexte 98"/>
          <p:cNvSpPr txBox="1"/>
          <p:nvPr/>
        </p:nvSpPr>
        <p:spPr>
          <a:xfrm>
            <a:off x="6850613" y="3987022"/>
            <a:ext cx="51243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100" kern="0" dirty="0"/>
              <a:t>0</a:t>
            </a:r>
          </a:p>
        </p:txBody>
      </p:sp>
      <p:cxnSp>
        <p:nvCxnSpPr>
          <p:cNvPr id="100" name="Connecteur droit 99"/>
          <p:cNvCxnSpPr/>
          <p:nvPr/>
        </p:nvCxnSpPr>
        <p:spPr>
          <a:xfrm flipV="1">
            <a:off x="6477951" y="1258507"/>
            <a:ext cx="0" cy="2129106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6332031" y="3224402"/>
            <a:ext cx="1844550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V="1">
            <a:off x="6293804" y="1427304"/>
            <a:ext cx="1426579" cy="17466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ZoneTexte 110"/>
          <p:cNvSpPr txBox="1"/>
          <p:nvPr/>
        </p:nvSpPr>
        <p:spPr>
          <a:xfrm>
            <a:off x="913869" y="5341488"/>
            <a:ext cx="7352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By </a:t>
            </a:r>
            <a:r>
              <a:rPr lang="fr-FR" sz="2400" dirty="0" err="1"/>
              <a:t>tweaking</a:t>
            </a:r>
            <a:r>
              <a:rPr lang="fr-FR" sz="2400" dirty="0"/>
              <a:t> the </a:t>
            </a:r>
            <a:r>
              <a:rPr lang="fr-FR" sz="2400" dirty="0" err="1"/>
              <a:t>weights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separate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two</a:t>
            </a:r>
            <a:r>
              <a:rPr lang="fr-FR" sz="2400" dirty="0"/>
              <a:t> classes</a:t>
            </a:r>
          </a:p>
          <a:p>
            <a:r>
              <a:rPr lang="fr-FR" sz="2400" dirty="0"/>
              <a:t>(</a:t>
            </a:r>
            <a:r>
              <a:rPr lang="fr-FR" sz="2400" dirty="0" err="1"/>
              <a:t>only</a:t>
            </a:r>
            <a:r>
              <a:rPr lang="fr-FR" sz="2400" dirty="0"/>
              <a:t> if </a:t>
            </a:r>
            <a:r>
              <a:rPr lang="fr-FR" sz="2400" dirty="0" err="1"/>
              <a:t>they</a:t>
            </a:r>
            <a:r>
              <a:rPr lang="fr-FR" sz="2400" dirty="0"/>
              <a:t> are </a:t>
            </a:r>
            <a:r>
              <a:rPr lang="fr-FR" sz="2400" dirty="0" err="1"/>
              <a:t>linearly</a:t>
            </a:r>
            <a:r>
              <a:rPr lang="fr-FR" sz="2400" dirty="0"/>
              <a:t> </a:t>
            </a:r>
            <a:r>
              <a:rPr lang="fr-FR" sz="2400" dirty="0" err="1"/>
              <a:t>separated</a:t>
            </a:r>
            <a:r>
              <a:rPr lang="fr-FR" sz="2400" dirty="0"/>
              <a:t>)</a:t>
            </a:r>
          </a:p>
        </p:txBody>
      </p:sp>
      <p:sp>
        <p:nvSpPr>
          <p:cNvPr id="15" name="Ellipse 14"/>
          <p:cNvSpPr/>
          <p:nvPr/>
        </p:nvSpPr>
        <p:spPr>
          <a:xfrm>
            <a:off x="6653912" y="1427304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>
            <a:off x="6855632" y="1357782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>
            <a:off x="7008032" y="1510182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>
            <a:off x="6889172" y="1637924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>
            <a:off x="6576482" y="1645801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>
            <a:off x="6741212" y="1551621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Ellipse 116"/>
          <p:cNvSpPr/>
          <p:nvPr/>
        </p:nvSpPr>
        <p:spPr>
          <a:xfrm>
            <a:off x="6720992" y="1851969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>
            <a:off x="7045022" y="1312918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>
            <a:off x="7185092" y="1440660"/>
            <a:ext cx="90424" cy="101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7452320" y="249289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à coins arrondis 128"/>
          <p:cNvSpPr/>
          <p:nvPr/>
        </p:nvSpPr>
        <p:spPr>
          <a:xfrm>
            <a:off x="7604720" y="264529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à coins arrondis 129"/>
          <p:cNvSpPr/>
          <p:nvPr/>
        </p:nvSpPr>
        <p:spPr>
          <a:xfrm>
            <a:off x="7607284" y="247003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Rectangle à coins arrondis 130"/>
          <p:cNvSpPr/>
          <p:nvPr/>
        </p:nvSpPr>
        <p:spPr>
          <a:xfrm>
            <a:off x="7215218" y="277483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à coins arrondis 131"/>
          <p:cNvSpPr/>
          <p:nvPr/>
        </p:nvSpPr>
        <p:spPr>
          <a:xfrm>
            <a:off x="7201327" y="2576717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à coins arrondis 132"/>
          <p:cNvSpPr/>
          <p:nvPr/>
        </p:nvSpPr>
        <p:spPr>
          <a:xfrm>
            <a:off x="7900459" y="2479582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à coins arrondis 133"/>
          <p:cNvSpPr/>
          <p:nvPr/>
        </p:nvSpPr>
        <p:spPr>
          <a:xfrm>
            <a:off x="7406601" y="2668155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Rectangle à coins arrondis 134"/>
          <p:cNvSpPr/>
          <p:nvPr/>
        </p:nvSpPr>
        <p:spPr>
          <a:xfrm>
            <a:off x="7367618" y="292723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Rectangle à coins arrondis 135"/>
          <p:cNvSpPr/>
          <p:nvPr/>
        </p:nvSpPr>
        <p:spPr>
          <a:xfrm>
            <a:off x="6952560" y="287890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à coins arrondis 136"/>
          <p:cNvSpPr/>
          <p:nvPr/>
        </p:nvSpPr>
        <p:spPr>
          <a:xfrm>
            <a:off x="7141950" y="2981990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à coins arrondis 137"/>
          <p:cNvSpPr/>
          <p:nvPr/>
        </p:nvSpPr>
        <p:spPr>
          <a:xfrm>
            <a:off x="7777340" y="2287755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Rectangle à coins arrondis 138"/>
          <p:cNvSpPr/>
          <p:nvPr/>
        </p:nvSpPr>
        <p:spPr>
          <a:xfrm>
            <a:off x="7534341" y="2290408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ZoneTexte 139"/>
          <p:cNvSpPr txBox="1"/>
          <p:nvPr/>
        </p:nvSpPr>
        <p:spPr>
          <a:xfrm>
            <a:off x="578258" y="1264759"/>
            <a:ext cx="58657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So </a:t>
            </a:r>
            <a:r>
              <a:rPr lang="fr-FR" sz="2400" dirty="0" err="1"/>
              <a:t>neurons</a:t>
            </a:r>
            <a:r>
              <a:rPr lang="fr-FR" sz="2400" dirty="0"/>
              <a:t> </a:t>
            </a:r>
            <a:r>
              <a:rPr lang="fr-FR" sz="2400" dirty="0" err="1"/>
              <a:t>allow</a:t>
            </a:r>
            <a:r>
              <a:rPr lang="fr-FR" sz="2400" dirty="0"/>
              <a:t> to </a:t>
            </a:r>
            <a:r>
              <a:rPr lang="fr-FR" sz="2400" dirty="0" err="1"/>
              <a:t>divide</a:t>
            </a:r>
            <a:r>
              <a:rPr lang="fr-FR" sz="2400" dirty="0"/>
              <a:t> the </a:t>
            </a:r>
            <a:r>
              <a:rPr lang="fr-FR" sz="2400" dirty="0" err="1"/>
              <a:t>space</a:t>
            </a:r>
            <a:r>
              <a:rPr lang="fr-FR" sz="2400" dirty="0"/>
              <a:t> …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So </a:t>
            </a:r>
            <a:r>
              <a:rPr lang="fr-FR" sz="2400" dirty="0" err="1"/>
              <a:t>neurons</a:t>
            </a:r>
            <a:r>
              <a:rPr lang="fr-FR" sz="2400" dirty="0"/>
              <a:t> </a:t>
            </a:r>
            <a:r>
              <a:rPr lang="fr-FR" sz="2400" dirty="0" err="1"/>
              <a:t>allow</a:t>
            </a:r>
            <a:r>
              <a:rPr lang="fr-FR" sz="2400" dirty="0"/>
              <a:t> to </a:t>
            </a:r>
            <a:r>
              <a:rPr lang="fr-FR" sz="2400" dirty="0" err="1"/>
              <a:t>perform</a:t>
            </a:r>
            <a:r>
              <a:rPr lang="fr-FR" sz="2400" dirty="0"/>
              <a:t> classification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But </a:t>
            </a:r>
            <a:r>
              <a:rPr lang="fr-FR" sz="2400" dirty="0" err="1"/>
              <a:t>also</a:t>
            </a:r>
            <a:r>
              <a:rPr lang="fr-FR" sz="2400" dirty="0"/>
              <a:t> </a:t>
            </a:r>
            <a:r>
              <a:rPr lang="fr-FR" sz="2400" dirty="0" err="1"/>
              <a:t>function</a:t>
            </a:r>
            <a:r>
              <a:rPr lang="fr-FR" sz="2400" dirty="0"/>
              <a:t> approximation</a:t>
            </a:r>
          </a:p>
          <a:p>
            <a:r>
              <a:rPr lang="fr-FR" sz="2400" dirty="0"/>
              <a:t>(as the </a:t>
            </a:r>
            <a:r>
              <a:rPr lang="fr-FR" sz="2400" dirty="0" err="1"/>
              <a:t>sum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</a:t>
            </a:r>
            <a:r>
              <a:rPr lang="fr-FR" sz="2400" dirty="0" err="1"/>
              <a:t>give</a:t>
            </a:r>
            <a:r>
              <a:rPr lang="fr-FR" sz="2400" dirty="0"/>
              <a:t> an output for all X)</a:t>
            </a:r>
          </a:p>
          <a:p>
            <a:pPr marL="285750" indent="-285750" algn="ctr">
              <a:buFont typeface="Arial"/>
              <a:buChar char="•"/>
            </a:pP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i="1" dirty="0" err="1"/>
              <a:t>linearly</a:t>
            </a:r>
            <a:r>
              <a:rPr lang="fr-FR" sz="2400" i="1" dirty="0"/>
              <a:t> </a:t>
            </a:r>
            <a:r>
              <a:rPr lang="fr-FR" sz="2400" i="1" dirty="0" err="1"/>
              <a:t>separable</a:t>
            </a:r>
            <a:r>
              <a:rPr lang="fr-FR" sz="2400" i="1" dirty="0"/>
              <a:t> </a:t>
            </a:r>
            <a:r>
              <a:rPr lang="fr-FR" sz="2400" i="1" dirty="0" err="1"/>
              <a:t>problems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27843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43" grpId="0"/>
      <p:bldP spid="46" grpId="0" animBg="1"/>
      <p:bldP spid="61" grpId="0"/>
      <p:bldP spid="68" grpId="0" animBg="1"/>
      <p:bldP spid="78" grpId="0"/>
      <p:bldP spid="79" grpId="0" animBg="1"/>
      <p:bldP spid="97" grpId="0"/>
      <p:bldP spid="99" grpId="0" animBg="1"/>
      <p:bldP spid="1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330592" y="17909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29050" y="1144333"/>
            <a:ext cx="449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Optical </a:t>
            </a:r>
            <a:r>
              <a:rPr lang="fr-FR" b="1" dirty="0" err="1"/>
              <a:t>Character</a:t>
            </a:r>
            <a:r>
              <a:rPr lang="fr-FR" b="1" dirty="0"/>
              <a:t> Recognition (OCR) </a:t>
            </a:r>
            <a:r>
              <a:rPr lang="fr-FR" dirty="0" err="1"/>
              <a:t>example</a:t>
            </a:r>
            <a:endParaRPr lang="fr-FR" b="1" dirty="0"/>
          </a:p>
        </p:txBody>
      </p:sp>
      <p:pic>
        <p:nvPicPr>
          <p:cNvPr id="13" name="Image 12" descr="fullinputnetwork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25" y="1741889"/>
            <a:ext cx="3049477" cy="396018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137863" y="2881156"/>
            <a:ext cx="982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/>
              <a:t>H</a:t>
            </a:r>
          </a:p>
        </p:txBody>
      </p:sp>
      <p:sp>
        <p:nvSpPr>
          <p:cNvPr id="15" name="Parenthèse fermante 14"/>
          <p:cNvSpPr/>
          <p:nvPr/>
        </p:nvSpPr>
        <p:spPr>
          <a:xfrm>
            <a:off x="5059831" y="2578365"/>
            <a:ext cx="45719" cy="410485"/>
          </a:xfrm>
          <a:prstGeom prst="rightBracket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Parenthèse fermante 20"/>
          <p:cNvSpPr/>
          <p:nvPr/>
        </p:nvSpPr>
        <p:spPr>
          <a:xfrm>
            <a:off x="5059831" y="4526641"/>
            <a:ext cx="45719" cy="410485"/>
          </a:xfrm>
          <a:prstGeom prst="rightBracket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340525" y="3360853"/>
            <a:ext cx="533400" cy="51310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3" t="17561" r="49032" b="79836"/>
          <a:stretch/>
        </p:blipFill>
        <p:spPr>
          <a:xfrm>
            <a:off x="6412075" y="3348028"/>
            <a:ext cx="428365" cy="474620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stCxn id="15" idx="2"/>
            <a:endCxn id="16" idx="2"/>
          </p:cNvCxnSpPr>
          <p:nvPr/>
        </p:nvCxnSpPr>
        <p:spPr>
          <a:xfrm>
            <a:off x="5105550" y="2783608"/>
            <a:ext cx="1234975" cy="8337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1" idx="2"/>
            <a:endCxn id="16" idx="2"/>
          </p:cNvCxnSpPr>
          <p:nvPr/>
        </p:nvCxnSpPr>
        <p:spPr>
          <a:xfrm flipV="1">
            <a:off x="5105550" y="3617407"/>
            <a:ext cx="1234975" cy="11144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16" idx="2"/>
          </p:cNvCxnSpPr>
          <p:nvPr/>
        </p:nvCxnSpPr>
        <p:spPr>
          <a:xfrm>
            <a:off x="5059831" y="3142782"/>
            <a:ext cx="1280694" cy="474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16" idx="2"/>
          </p:cNvCxnSpPr>
          <p:nvPr/>
        </p:nvCxnSpPr>
        <p:spPr>
          <a:xfrm>
            <a:off x="5083941" y="3527613"/>
            <a:ext cx="1256584" cy="89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16" idx="2"/>
          </p:cNvCxnSpPr>
          <p:nvPr/>
        </p:nvCxnSpPr>
        <p:spPr>
          <a:xfrm flipV="1">
            <a:off x="5059831" y="3617407"/>
            <a:ext cx="1280694" cy="705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endCxn id="16" idx="2"/>
          </p:cNvCxnSpPr>
          <p:nvPr/>
        </p:nvCxnSpPr>
        <p:spPr>
          <a:xfrm flipV="1">
            <a:off x="5083941" y="3617407"/>
            <a:ext cx="1256584" cy="3463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16" idx="6"/>
          </p:cNvCxnSpPr>
          <p:nvPr/>
        </p:nvCxnSpPr>
        <p:spPr>
          <a:xfrm>
            <a:off x="6873925" y="3617407"/>
            <a:ext cx="6824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7594872" y="3295780"/>
            <a:ext cx="333559" cy="643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1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975973" y="3147037"/>
            <a:ext cx="745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H ?</a:t>
            </a:r>
          </a:p>
        </p:txBody>
      </p:sp>
    </p:spTree>
    <p:extLst>
      <p:ext uri="{BB962C8B-B14F-4D97-AF65-F5344CB8AC3E}">
        <p14:creationId xmlns:p14="http://schemas.microsoft.com/office/powerpoint/2010/main" val="146534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16" grpId="0" animBg="1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729050" y="1189688"/>
            <a:ext cx="66864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But how to </a:t>
            </a:r>
            <a:r>
              <a:rPr lang="fr-FR" sz="2400" dirty="0" err="1"/>
              <a:t>learn</a:t>
            </a:r>
            <a:r>
              <a:rPr lang="fr-FR" sz="2400" dirty="0"/>
              <a:t> the </a:t>
            </a:r>
            <a:r>
              <a:rPr lang="fr-FR" sz="2400" dirty="0" err="1"/>
              <a:t>weights</a:t>
            </a:r>
            <a:r>
              <a:rPr lang="fr-FR" sz="2400" dirty="0"/>
              <a:t>?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Learning </a:t>
            </a:r>
            <a:r>
              <a:rPr lang="fr-FR" sz="2400" dirty="0" err="1"/>
              <a:t>is</a:t>
            </a:r>
            <a:r>
              <a:rPr lang="fr-FR" sz="2400" dirty="0"/>
              <a:t> possible </a:t>
            </a:r>
            <a:r>
              <a:rPr lang="fr-FR" sz="2400" dirty="0" err="1"/>
              <a:t>through</a:t>
            </a:r>
            <a:r>
              <a:rPr lang="fr-FR" sz="2400" dirty="0"/>
              <a:t> </a:t>
            </a:r>
            <a:r>
              <a:rPr lang="fr-FR" sz="2400" dirty="0" err="1"/>
              <a:t>weight</a:t>
            </a:r>
            <a:r>
              <a:rPr lang="fr-FR" sz="2400" dirty="0"/>
              <a:t> </a:t>
            </a:r>
            <a:r>
              <a:rPr lang="fr-FR" sz="2400" i="1" dirty="0" err="1"/>
              <a:t>optimization</a:t>
            </a:r>
            <a:endParaRPr lang="fr-FR" sz="2400" i="1" dirty="0"/>
          </a:p>
          <a:p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possible as 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This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done</a:t>
            </a:r>
            <a:r>
              <a:rPr lang="fr-FR" sz="2400" dirty="0"/>
              <a:t> </a:t>
            </a:r>
            <a:r>
              <a:rPr lang="fr-FR" sz="2400" dirty="0" err="1"/>
              <a:t>through</a:t>
            </a:r>
            <a:r>
              <a:rPr lang="fr-FR" sz="2400" dirty="0"/>
              <a:t> a </a:t>
            </a:r>
            <a:r>
              <a:rPr lang="fr-FR" sz="2400" b="1" dirty="0"/>
              <a:t>training phase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We</a:t>
            </a:r>
            <a:r>
              <a:rPr lang="fr-FR" sz="2400" dirty="0"/>
              <a:t> have a set of input </a:t>
            </a:r>
            <a:r>
              <a:rPr lang="fr-FR" sz="2400" dirty="0" err="1"/>
              <a:t>vectors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For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know the </a:t>
            </a:r>
            <a:r>
              <a:rPr lang="fr-FR" sz="2400" dirty="0" err="1"/>
              <a:t>desired</a:t>
            </a:r>
            <a:r>
              <a:rPr lang="fr-FR" sz="2400" dirty="0"/>
              <a:t> output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Therefore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compute</a:t>
            </a:r>
            <a:r>
              <a:rPr lang="fr-FR" sz="2400" dirty="0"/>
              <a:t> the </a:t>
            </a:r>
            <a:r>
              <a:rPr lang="fr-FR" sz="2400" dirty="0" err="1"/>
              <a:t>error</a:t>
            </a:r>
            <a:r>
              <a:rPr lang="fr-FR" sz="2400" dirty="0"/>
              <a:t> </a:t>
            </a:r>
          </a:p>
          <a:p>
            <a:pPr marL="285750" indent="-285750">
              <a:buFont typeface="Arial"/>
              <a:buChar char="•"/>
            </a:pP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So training </a:t>
            </a:r>
            <a:r>
              <a:rPr lang="fr-FR" sz="2400" dirty="0" err="1"/>
              <a:t>amounts</a:t>
            </a:r>
            <a:r>
              <a:rPr lang="fr-FR" sz="2400" dirty="0"/>
              <a:t> to </a:t>
            </a:r>
            <a:r>
              <a:rPr lang="fr-FR" sz="2400" dirty="0" err="1"/>
              <a:t>adjust</a:t>
            </a:r>
            <a:r>
              <a:rPr lang="fr-FR" sz="2400" dirty="0"/>
              <a:t>        </a:t>
            </a:r>
            <a:r>
              <a:rPr lang="fr-FR" sz="2400" dirty="0" err="1"/>
              <a:t>so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</a:p>
          <a:p>
            <a:pPr marL="285750" indent="-285750">
              <a:buFont typeface="Arial"/>
              <a:buChar char="•"/>
            </a:pP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do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easily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gradient </a:t>
            </a:r>
            <a:r>
              <a:rPr lang="fr-FR" sz="2400" dirty="0" err="1"/>
              <a:t>descent</a:t>
            </a:r>
            <a:r>
              <a:rPr lang="fr-FR" sz="2400" dirty="0"/>
              <a:t> </a:t>
            </a:r>
            <a:r>
              <a:rPr lang="fr-FR" sz="2400" dirty="0">
                <a:sym typeface="Wingdings"/>
              </a:rPr>
              <a:t>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endParaRPr lang="fr-FR" sz="2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23" name="Image 2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2" t="33465" r="43838" b="64064"/>
          <a:stretch/>
        </p:blipFill>
        <p:spPr>
          <a:xfrm>
            <a:off x="3011296" y="1880021"/>
            <a:ext cx="1763832" cy="631225"/>
          </a:xfrm>
          <a:prstGeom prst="rect">
            <a:avLst/>
          </a:prstGeom>
        </p:spPr>
      </p:pic>
      <p:pic>
        <p:nvPicPr>
          <p:cNvPr id="11" name="Image 1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37519" r="43975" b="60010"/>
          <a:stretch/>
        </p:blipFill>
        <p:spPr>
          <a:xfrm>
            <a:off x="6275806" y="4066071"/>
            <a:ext cx="1134649" cy="631225"/>
          </a:xfrm>
          <a:prstGeom prst="rect">
            <a:avLst/>
          </a:prstGeom>
        </p:spPr>
      </p:pic>
      <p:pic>
        <p:nvPicPr>
          <p:cNvPr id="16" name="Imag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66" y="2800207"/>
            <a:ext cx="1849356" cy="275202"/>
          </a:xfrm>
          <a:prstGeom prst="rect">
            <a:avLst/>
          </a:prstGeom>
        </p:spPr>
      </p:pic>
      <p:pic>
        <p:nvPicPr>
          <p:cNvPr id="17" name="Imag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47" y="3174041"/>
            <a:ext cx="1688893" cy="255893"/>
          </a:xfrm>
          <a:prstGeom prst="rect">
            <a:avLst/>
          </a:prstGeom>
        </p:spPr>
      </p:pic>
      <p:pic>
        <p:nvPicPr>
          <p:cNvPr id="18" name="Imag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8" y="3489466"/>
            <a:ext cx="1648370" cy="493580"/>
          </a:xfrm>
          <a:prstGeom prst="rect">
            <a:avLst/>
          </a:prstGeom>
        </p:spPr>
      </p:pic>
      <p:pic>
        <p:nvPicPr>
          <p:cNvPr id="19" name="Image 1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37519" r="49945" b="60010"/>
          <a:stretch/>
        </p:blipFill>
        <p:spPr>
          <a:xfrm>
            <a:off x="4618601" y="4078400"/>
            <a:ext cx="686088" cy="6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515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0" t="44722" r="40711" b="50875"/>
          <a:stretch/>
        </p:blipFill>
        <p:spPr>
          <a:xfrm>
            <a:off x="991191" y="3313346"/>
            <a:ext cx="2209033" cy="848758"/>
          </a:xfrm>
          <a:prstGeom prst="rect">
            <a:avLst/>
          </a:prstGeom>
        </p:spPr>
      </p:pic>
      <p:pic>
        <p:nvPicPr>
          <p:cNvPr id="27" name="Image 26" descr="tecplot_3d_matlab_data_imp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93" y="1428023"/>
            <a:ext cx="2744450" cy="2323634"/>
          </a:xfrm>
          <a:prstGeom prst="rect">
            <a:avLst/>
          </a:prstGeom>
        </p:spPr>
      </p:pic>
      <p:cxnSp>
        <p:nvCxnSpPr>
          <p:cNvPr id="31" name="Connecteur droit avec flèche 30"/>
          <p:cNvCxnSpPr/>
          <p:nvPr/>
        </p:nvCxnSpPr>
        <p:spPr>
          <a:xfrm flipV="1">
            <a:off x="6137421" y="2337246"/>
            <a:ext cx="724802" cy="3822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6128693" y="2719445"/>
            <a:ext cx="1635564" cy="887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6137421" y="1362613"/>
            <a:ext cx="0" cy="1356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7580891" y="1857657"/>
            <a:ext cx="183366" cy="99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7343104" y="2002146"/>
            <a:ext cx="138922" cy="771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Image 42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7482026" y="3607132"/>
            <a:ext cx="435876" cy="386906"/>
          </a:xfrm>
          <a:prstGeom prst="rect">
            <a:avLst/>
          </a:prstGeom>
        </p:spPr>
      </p:pic>
      <p:pic>
        <p:nvPicPr>
          <p:cNvPr id="44" name="Image 43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2" t="41912" r="46841" b="55823"/>
          <a:stretch/>
        </p:blipFill>
        <p:spPr>
          <a:xfrm>
            <a:off x="7580891" y="1428023"/>
            <a:ext cx="305765" cy="386906"/>
          </a:xfrm>
          <a:prstGeom prst="rect">
            <a:avLst/>
          </a:prstGeom>
        </p:spPr>
      </p:pic>
      <p:pic>
        <p:nvPicPr>
          <p:cNvPr id="45" name="Image 44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29" b="42622"/>
          <a:stretch/>
        </p:blipFill>
        <p:spPr>
          <a:xfrm>
            <a:off x="6246052" y="1382198"/>
            <a:ext cx="142936" cy="283205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628926" y="1283058"/>
            <a:ext cx="48654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Gradient </a:t>
            </a:r>
            <a:r>
              <a:rPr lang="fr-FR" sz="2400" dirty="0" err="1"/>
              <a:t>descent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path</a:t>
            </a:r>
            <a:r>
              <a:rPr lang="fr-FR" sz="2400" dirty="0"/>
              <a:t> </a:t>
            </a:r>
            <a:r>
              <a:rPr lang="fr-FR" sz="2400" dirty="0" err="1"/>
              <a:t>following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Need</a:t>
            </a:r>
            <a:r>
              <a:rPr lang="fr-FR" sz="2400" dirty="0"/>
              <a:t> to </a:t>
            </a:r>
            <a:r>
              <a:rPr lang="fr-FR" sz="2400" dirty="0" err="1"/>
              <a:t>find</a:t>
            </a:r>
            <a:r>
              <a:rPr lang="fr-FR" sz="2400" dirty="0"/>
              <a:t> the </a:t>
            </a:r>
            <a:r>
              <a:rPr lang="fr-FR" sz="2400" dirty="0" err="1"/>
              <a:t>lowest</a:t>
            </a:r>
            <a:r>
              <a:rPr lang="fr-FR" sz="2400" dirty="0"/>
              <a:t> </a:t>
            </a:r>
            <a:r>
              <a:rPr lang="fr-FR" sz="2400" dirty="0" err="1"/>
              <a:t>error</a:t>
            </a:r>
            <a:r>
              <a:rPr lang="fr-FR" sz="2400" dirty="0"/>
              <a:t> point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This </a:t>
            </a:r>
            <a:r>
              <a:rPr lang="fr-FR" sz="2400" dirty="0" err="1"/>
              <a:t>amounts</a:t>
            </a:r>
            <a:r>
              <a:rPr lang="fr-FR" sz="2400" dirty="0"/>
              <a:t> to </a:t>
            </a:r>
            <a:r>
              <a:rPr lang="fr-FR" sz="2400" dirty="0" err="1"/>
              <a:t>error</a:t>
            </a:r>
            <a:r>
              <a:rPr lang="fr-FR" sz="2400" dirty="0"/>
              <a:t> </a:t>
            </a:r>
            <a:r>
              <a:rPr lang="fr-FR" sz="2400" dirty="0" err="1"/>
              <a:t>minimization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Look </a:t>
            </a:r>
            <a:r>
              <a:rPr lang="fr-FR" sz="2400" dirty="0" err="1"/>
              <a:t>around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directions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Compute</a:t>
            </a:r>
            <a:r>
              <a:rPr lang="fr-FR" sz="2400" dirty="0"/>
              <a:t> the </a:t>
            </a:r>
            <a:r>
              <a:rPr lang="fr-FR" sz="2400" dirty="0" err="1"/>
              <a:t>difference</a:t>
            </a:r>
            <a:r>
              <a:rPr lang="fr-FR" sz="2400" dirty="0"/>
              <a:t> in </a:t>
            </a:r>
            <a:r>
              <a:rPr lang="fr-FR" sz="2400" dirty="0" err="1"/>
              <a:t>error</a:t>
            </a:r>
            <a:endParaRPr lang="fr-FR" sz="2400" dirty="0"/>
          </a:p>
        </p:txBody>
      </p:sp>
      <p:sp>
        <p:nvSpPr>
          <p:cNvPr id="48" name="Rectangle 47"/>
          <p:cNvSpPr/>
          <p:nvPr/>
        </p:nvSpPr>
        <p:spPr>
          <a:xfrm>
            <a:off x="3298487" y="3472013"/>
            <a:ext cx="3788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« </a:t>
            </a:r>
            <a:r>
              <a:rPr lang="fr-FR" sz="2000" dirty="0" err="1"/>
              <a:t>Climb</a:t>
            </a:r>
            <a:r>
              <a:rPr lang="fr-FR" sz="2000" dirty="0"/>
              <a:t> </a:t>
            </a:r>
            <a:r>
              <a:rPr lang="fr-FR" sz="2000" dirty="0" err="1"/>
              <a:t>hills</a:t>
            </a:r>
            <a:r>
              <a:rPr lang="fr-FR" sz="2000" dirty="0"/>
              <a:t> » and </a:t>
            </a:r>
            <a:r>
              <a:rPr lang="fr-FR" sz="2000" i="1" dirty="0"/>
              <a:t>back-</a:t>
            </a:r>
            <a:r>
              <a:rPr lang="fr-FR" sz="2000" i="1" dirty="0" err="1"/>
              <a:t>propagate</a:t>
            </a:r>
            <a:endParaRPr lang="fr-FR" sz="2000" dirty="0"/>
          </a:p>
        </p:txBody>
      </p:sp>
      <p:sp>
        <p:nvSpPr>
          <p:cNvPr id="49" name="ZoneTexte 48"/>
          <p:cNvSpPr txBox="1"/>
          <p:nvPr/>
        </p:nvSpPr>
        <p:spPr>
          <a:xfrm>
            <a:off x="859782" y="4220308"/>
            <a:ext cx="81002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Two</a:t>
            </a:r>
            <a:r>
              <a:rPr lang="fr-FR" sz="2400" dirty="0"/>
              <a:t> </a:t>
            </a:r>
            <a:r>
              <a:rPr lang="fr-FR" sz="2400" dirty="0" err="1"/>
              <a:t>problems</a:t>
            </a:r>
            <a:r>
              <a:rPr lang="fr-FR" sz="2400" dirty="0"/>
              <a:t> </a:t>
            </a:r>
            <a:r>
              <a:rPr lang="fr-FR" sz="2400" dirty="0" err="1"/>
              <a:t>remain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original </a:t>
            </a:r>
            <a:r>
              <a:rPr lang="fr-FR" sz="2400" dirty="0" err="1"/>
              <a:t>definition</a:t>
            </a:r>
            <a:r>
              <a:rPr lang="fr-FR" sz="2400" dirty="0"/>
              <a:t>.</a:t>
            </a:r>
          </a:p>
          <a:p>
            <a:r>
              <a:rPr lang="fr-FR" sz="2400" b="1" dirty="0" err="1"/>
              <a:t>Problem</a:t>
            </a:r>
            <a:r>
              <a:rPr lang="fr-FR" sz="2400" b="1" dirty="0"/>
              <a:t> 1 = </a:t>
            </a:r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threshold</a:t>
            </a:r>
            <a:r>
              <a:rPr lang="fr-FR" sz="2400" dirty="0"/>
              <a:t> </a:t>
            </a:r>
            <a:r>
              <a:rPr lang="fr-FR" sz="2400" dirty="0" err="1"/>
              <a:t>T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neuron</a:t>
            </a:r>
            <a:endParaRPr lang="fr-FR" sz="2400" dirty="0"/>
          </a:p>
          <a:p>
            <a:r>
              <a:rPr lang="fr-FR" sz="2400" b="1" dirty="0" err="1"/>
              <a:t>Problem</a:t>
            </a:r>
            <a:r>
              <a:rPr lang="fr-FR" sz="2400" b="1" dirty="0"/>
              <a:t> 2 </a:t>
            </a:r>
            <a:r>
              <a:rPr lang="fr-FR" sz="2400" dirty="0"/>
              <a:t>= Conditions on the </a:t>
            </a:r>
            <a:r>
              <a:rPr lang="fr-FR" sz="2400" dirty="0" err="1"/>
              <a:t>error</a:t>
            </a:r>
            <a:r>
              <a:rPr lang="fr-FR" sz="2400" dirty="0"/>
              <a:t> </a:t>
            </a:r>
            <a:r>
              <a:rPr lang="fr-FR" sz="2400" dirty="0" err="1"/>
              <a:t>shape</a:t>
            </a:r>
            <a:r>
              <a:rPr lang="fr-FR" sz="2400" dirty="0"/>
              <a:t> for gradient </a:t>
            </a:r>
            <a:r>
              <a:rPr lang="fr-FR" sz="2400" dirty="0" err="1"/>
              <a:t>descent</a:t>
            </a:r>
            <a:endParaRPr lang="fr-FR" sz="2400" dirty="0"/>
          </a:p>
          <a:p>
            <a:r>
              <a:rPr lang="fr-FR" sz="2400" dirty="0"/>
              <a:t>The </a:t>
            </a:r>
            <a:r>
              <a:rPr lang="fr-FR" sz="2400" dirty="0" err="1"/>
              <a:t>space</a:t>
            </a:r>
            <a:r>
              <a:rPr lang="fr-FR" sz="2400" dirty="0"/>
              <a:t> </a:t>
            </a:r>
            <a:r>
              <a:rPr lang="fr-FR" sz="2400" dirty="0" err="1"/>
              <a:t>needs</a:t>
            </a:r>
            <a:r>
              <a:rPr lang="fr-FR" sz="2400" dirty="0"/>
              <a:t> to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continuous</a:t>
            </a:r>
            <a:endParaRPr lang="fr-FR" sz="2400" dirty="0"/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7285400" y="2884947"/>
            <a:ext cx="632502" cy="38999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7285400" y="2884947"/>
            <a:ext cx="601256" cy="38999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orme libre 63"/>
          <p:cNvSpPr/>
          <p:nvPr/>
        </p:nvSpPr>
        <p:spPr>
          <a:xfrm>
            <a:off x="6370172" y="3064944"/>
            <a:ext cx="1190032" cy="489991"/>
          </a:xfrm>
          <a:custGeom>
            <a:avLst/>
            <a:gdLst>
              <a:gd name="connsiteX0" fmla="*/ 0 w 1190032"/>
              <a:gd name="connsiteY0" fmla="*/ 489991 h 489991"/>
              <a:gd name="connsiteX1" fmla="*/ 295008 w 1190032"/>
              <a:gd name="connsiteY1" fmla="*/ 129997 h 489991"/>
              <a:gd name="connsiteX2" fmla="*/ 1190032 w 1190032"/>
              <a:gd name="connsiteY2" fmla="*/ 0 h 48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032" h="489991">
                <a:moveTo>
                  <a:pt x="0" y="489991"/>
                </a:moveTo>
                <a:cubicBezTo>
                  <a:pt x="48334" y="350826"/>
                  <a:pt x="96669" y="211662"/>
                  <a:pt x="295008" y="129997"/>
                </a:cubicBezTo>
                <a:cubicBezTo>
                  <a:pt x="493347" y="48332"/>
                  <a:pt x="841689" y="24166"/>
                  <a:pt x="1190032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31992" y="1178406"/>
            <a:ext cx="75533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Problem</a:t>
            </a:r>
            <a:r>
              <a:rPr lang="fr-FR" sz="2400" b="1" dirty="0"/>
              <a:t> 1 = </a:t>
            </a:r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threshold</a:t>
            </a:r>
            <a:r>
              <a:rPr lang="fr-FR" sz="2400" dirty="0"/>
              <a:t> </a:t>
            </a:r>
            <a:r>
              <a:rPr lang="fr-FR" sz="2400" dirty="0" err="1"/>
              <a:t>T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neuron</a:t>
            </a:r>
            <a:endParaRPr lang="fr-FR" sz="2400" dirty="0"/>
          </a:p>
          <a:p>
            <a:r>
              <a:rPr lang="fr-FR" sz="2400" i="1" dirty="0"/>
              <a:t>Solution : </a:t>
            </a:r>
            <a:r>
              <a:rPr lang="fr-FR" sz="2400" i="1" dirty="0" err="1"/>
              <a:t>We</a:t>
            </a:r>
            <a:r>
              <a:rPr lang="fr-FR" sz="2400" i="1" dirty="0"/>
              <a:t> </a:t>
            </a:r>
            <a:r>
              <a:rPr lang="fr-FR" sz="2400" i="1" dirty="0" err="1"/>
              <a:t>consider</a:t>
            </a:r>
            <a:r>
              <a:rPr lang="fr-FR" sz="2400" i="1" dirty="0"/>
              <a:t> </a:t>
            </a:r>
            <a:r>
              <a:rPr lang="fr-FR" sz="2400" i="1" dirty="0" err="1"/>
              <a:t>T</a:t>
            </a:r>
            <a:r>
              <a:rPr lang="fr-FR" sz="2400" i="1" dirty="0"/>
              <a:t> as a </a:t>
            </a:r>
            <a:r>
              <a:rPr lang="fr-FR" sz="2400" i="1" dirty="0" err="1"/>
              <a:t>virtual</a:t>
            </a:r>
            <a:r>
              <a:rPr lang="fr-FR" sz="2400" i="1" dirty="0"/>
              <a:t> </a:t>
            </a:r>
            <a:r>
              <a:rPr lang="fr-FR" sz="2400" i="1" dirty="0" err="1"/>
              <a:t>weight</a:t>
            </a:r>
            <a:r>
              <a:rPr lang="fr-FR" sz="2400" i="1" dirty="0"/>
              <a:t> (w</a:t>
            </a:r>
            <a:r>
              <a:rPr lang="fr-FR" sz="2400" i="1" baseline="-25000" dirty="0"/>
              <a:t>0</a:t>
            </a:r>
            <a:r>
              <a:rPr lang="fr-FR" sz="2400" i="1" dirty="0"/>
              <a:t>)</a:t>
            </a:r>
          </a:p>
          <a:p>
            <a:endParaRPr lang="fr-FR" sz="2400" dirty="0"/>
          </a:p>
          <a:p>
            <a:r>
              <a:rPr lang="fr-FR" sz="2400" b="1" dirty="0" err="1"/>
              <a:t>Problem</a:t>
            </a:r>
            <a:r>
              <a:rPr lang="fr-FR" sz="2400" b="1" dirty="0"/>
              <a:t> 2 </a:t>
            </a:r>
            <a:r>
              <a:rPr lang="fr-FR" sz="2400" dirty="0"/>
              <a:t>= Conditions on the </a:t>
            </a:r>
            <a:r>
              <a:rPr lang="fr-FR" sz="2400" dirty="0" err="1"/>
              <a:t>error</a:t>
            </a:r>
            <a:r>
              <a:rPr lang="fr-FR" sz="2400" dirty="0"/>
              <a:t> </a:t>
            </a:r>
            <a:r>
              <a:rPr lang="fr-FR" sz="2400" dirty="0" err="1"/>
              <a:t>shape</a:t>
            </a:r>
            <a:r>
              <a:rPr lang="fr-FR" sz="2400" dirty="0"/>
              <a:t> for </a:t>
            </a:r>
            <a:r>
              <a:rPr lang="fr-FR" sz="2400" dirty="0" err="1"/>
              <a:t>hill</a:t>
            </a:r>
            <a:r>
              <a:rPr lang="fr-FR" sz="2400" dirty="0"/>
              <a:t> </a:t>
            </a:r>
            <a:r>
              <a:rPr lang="fr-FR" sz="2400" dirty="0" err="1"/>
              <a:t>climbing</a:t>
            </a:r>
            <a:endParaRPr lang="fr-FR" sz="2400" dirty="0"/>
          </a:p>
          <a:p>
            <a:r>
              <a:rPr lang="fr-FR" sz="2400" u="sng" dirty="0"/>
              <a:t>The </a:t>
            </a:r>
            <a:r>
              <a:rPr lang="fr-FR" sz="2400" u="sng" dirty="0" err="1"/>
              <a:t>space</a:t>
            </a:r>
            <a:r>
              <a:rPr lang="fr-FR" sz="2400" u="sng" dirty="0"/>
              <a:t> </a:t>
            </a:r>
            <a:r>
              <a:rPr lang="fr-FR" sz="2400" u="sng" dirty="0" err="1"/>
              <a:t>needs</a:t>
            </a:r>
            <a:r>
              <a:rPr lang="fr-FR" sz="2400" u="sng" dirty="0"/>
              <a:t> to </a:t>
            </a:r>
            <a:r>
              <a:rPr lang="fr-FR" sz="2400" u="sng" dirty="0" err="1"/>
              <a:t>be</a:t>
            </a:r>
            <a:r>
              <a:rPr lang="fr-FR" sz="2400" u="sng" dirty="0"/>
              <a:t> </a:t>
            </a:r>
            <a:r>
              <a:rPr lang="fr-FR" sz="2400" u="sng" dirty="0" err="1"/>
              <a:t>continuous</a:t>
            </a:r>
            <a:endParaRPr lang="fr-FR" sz="2400" u="sng" dirty="0"/>
          </a:p>
          <a:p>
            <a:r>
              <a:rPr lang="fr-FR" sz="2400" i="1" dirty="0"/>
              <a:t>Solution : </a:t>
            </a:r>
            <a:r>
              <a:rPr lang="fr-FR" sz="2400" i="1" dirty="0" err="1"/>
              <a:t>Simply</a:t>
            </a:r>
            <a:r>
              <a:rPr lang="fr-FR" sz="2400" i="1" dirty="0"/>
              <a:t> </a:t>
            </a:r>
            <a:r>
              <a:rPr lang="fr-FR" sz="2400" i="1" dirty="0" err="1"/>
              <a:t>needs</a:t>
            </a:r>
            <a:r>
              <a:rPr lang="fr-FR" sz="2400" i="1" dirty="0"/>
              <a:t> to use </a:t>
            </a:r>
            <a:r>
              <a:rPr lang="fr-FR" sz="2400" i="1" dirty="0" err="1"/>
              <a:t>different</a:t>
            </a:r>
            <a:r>
              <a:rPr lang="fr-FR" sz="2400" i="1" dirty="0"/>
              <a:t> activation </a:t>
            </a:r>
            <a:r>
              <a:rPr lang="fr-FR" sz="2400" i="1" dirty="0" err="1"/>
              <a:t>functions</a:t>
            </a:r>
            <a:endParaRPr lang="fr-FR" sz="2400" i="1" dirty="0"/>
          </a:p>
        </p:txBody>
      </p:sp>
      <p:grpSp>
        <p:nvGrpSpPr>
          <p:cNvPr id="23" name="Grouper 22"/>
          <p:cNvGrpSpPr/>
          <p:nvPr/>
        </p:nvGrpSpPr>
        <p:grpSpPr>
          <a:xfrm>
            <a:off x="1050109" y="4180851"/>
            <a:ext cx="1944477" cy="1037673"/>
            <a:chOff x="493187" y="4094546"/>
            <a:chExt cx="1071973" cy="644536"/>
          </a:xfrm>
        </p:grpSpPr>
        <p:grpSp>
          <p:nvGrpSpPr>
            <p:cNvPr id="24" name="Grouper 23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32" name="Connecteur droit avec flèche 31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orme libre 29"/>
            <p:cNvSpPr/>
            <p:nvPr/>
          </p:nvSpPr>
          <p:spPr>
            <a:xfrm>
              <a:off x="493187" y="4216987"/>
              <a:ext cx="1057374" cy="515737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  <a:gd name="connsiteX0" fmla="*/ 0 w 1216176"/>
                <a:gd name="connsiteY0" fmla="*/ 510518 h 510806"/>
                <a:gd name="connsiteX1" fmla="*/ 419975 w 1216176"/>
                <a:gd name="connsiteY1" fmla="*/ 471267 h 510806"/>
                <a:gd name="connsiteX2" fmla="*/ 776770 w 1216176"/>
                <a:gd name="connsiteY2" fmla="*/ 79004 h 510806"/>
                <a:gd name="connsiteX3" fmla="*/ 1216176 w 1216176"/>
                <a:gd name="connsiteY3" fmla="*/ 0 h 510806"/>
                <a:gd name="connsiteX0" fmla="*/ 0 w 1216176"/>
                <a:gd name="connsiteY0" fmla="*/ 510518 h 510518"/>
                <a:gd name="connsiteX1" fmla="*/ 419975 w 1216176"/>
                <a:gd name="connsiteY1" fmla="*/ 47126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  <a:gd name="connsiteX0" fmla="*/ 0 w 1216176"/>
                <a:gd name="connsiteY0" fmla="*/ 510617 h 511330"/>
                <a:gd name="connsiteX1" fmla="*/ 395570 w 1216176"/>
                <a:gd name="connsiteY1" fmla="*/ 511205 h 511330"/>
                <a:gd name="connsiteX2" fmla="*/ 776770 w 1216176"/>
                <a:gd name="connsiteY2" fmla="*/ 79103 h 511330"/>
                <a:gd name="connsiteX3" fmla="*/ 1216176 w 1216176"/>
                <a:gd name="connsiteY3" fmla="*/ 99 h 511330"/>
                <a:gd name="connsiteX0" fmla="*/ 0 w 1216176"/>
                <a:gd name="connsiteY0" fmla="*/ 510617 h 511205"/>
                <a:gd name="connsiteX1" fmla="*/ 395570 w 1216176"/>
                <a:gd name="connsiteY1" fmla="*/ 511205 h 511205"/>
                <a:gd name="connsiteX2" fmla="*/ 776770 w 1216176"/>
                <a:gd name="connsiteY2" fmla="*/ 79103 h 511205"/>
                <a:gd name="connsiteX3" fmla="*/ 1216176 w 1216176"/>
                <a:gd name="connsiteY3" fmla="*/ 99 h 511205"/>
                <a:gd name="connsiteX0" fmla="*/ 0 w 1216176"/>
                <a:gd name="connsiteY0" fmla="*/ 534466 h 567309"/>
                <a:gd name="connsiteX1" fmla="*/ 395570 w 1216176"/>
                <a:gd name="connsiteY1" fmla="*/ 535054 h 567309"/>
                <a:gd name="connsiteX2" fmla="*/ 831127 w 1216176"/>
                <a:gd name="connsiteY2" fmla="*/ 43789 h 567309"/>
                <a:gd name="connsiteX3" fmla="*/ 1216176 w 1216176"/>
                <a:gd name="connsiteY3" fmla="*/ 23948 h 567309"/>
                <a:gd name="connsiteX0" fmla="*/ 0 w 1216176"/>
                <a:gd name="connsiteY0" fmla="*/ 510518 h 543361"/>
                <a:gd name="connsiteX1" fmla="*/ 395570 w 1216176"/>
                <a:gd name="connsiteY1" fmla="*/ 511106 h 543361"/>
                <a:gd name="connsiteX2" fmla="*/ 831127 w 1216176"/>
                <a:gd name="connsiteY2" fmla="*/ 19841 h 543361"/>
                <a:gd name="connsiteX3" fmla="*/ 1216176 w 1216176"/>
                <a:gd name="connsiteY3" fmla="*/ 0 h 543361"/>
                <a:gd name="connsiteX0" fmla="*/ 0 w 1216176"/>
                <a:gd name="connsiteY0" fmla="*/ 514105 h 548394"/>
                <a:gd name="connsiteX1" fmla="*/ 395570 w 1216176"/>
                <a:gd name="connsiteY1" fmla="*/ 514693 h 548394"/>
                <a:gd name="connsiteX2" fmla="*/ 841193 w 1216176"/>
                <a:gd name="connsiteY2" fmla="*/ 3707 h 548394"/>
                <a:gd name="connsiteX3" fmla="*/ 1216176 w 1216176"/>
                <a:gd name="connsiteY3" fmla="*/ 3587 h 548394"/>
                <a:gd name="connsiteX0" fmla="*/ 0 w 1216176"/>
                <a:gd name="connsiteY0" fmla="*/ 514105 h 514697"/>
                <a:gd name="connsiteX1" fmla="*/ 395570 w 1216176"/>
                <a:gd name="connsiteY1" fmla="*/ 514693 h 514697"/>
                <a:gd name="connsiteX2" fmla="*/ 841193 w 1216176"/>
                <a:gd name="connsiteY2" fmla="*/ 3707 h 514697"/>
                <a:gd name="connsiteX3" fmla="*/ 1216176 w 1216176"/>
                <a:gd name="connsiteY3" fmla="*/ 3587 h 514697"/>
                <a:gd name="connsiteX0" fmla="*/ 0 w 1216176"/>
                <a:gd name="connsiteY0" fmla="*/ 514105 h 515737"/>
                <a:gd name="connsiteX1" fmla="*/ 395570 w 1216176"/>
                <a:gd name="connsiteY1" fmla="*/ 514693 h 515737"/>
                <a:gd name="connsiteX2" fmla="*/ 841193 w 1216176"/>
                <a:gd name="connsiteY2" fmla="*/ 3707 h 515737"/>
                <a:gd name="connsiteX3" fmla="*/ 1216176 w 1216176"/>
                <a:gd name="connsiteY3" fmla="*/ 3587 h 51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5737">
                  <a:moveTo>
                    <a:pt x="0" y="514105"/>
                  </a:moveTo>
                  <a:cubicBezTo>
                    <a:pt x="48990" y="518249"/>
                    <a:pt x="392270" y="512986"/>
                    <a:pt x="395570" y="514693"/>
                  </a:cubicBezTo>
                  <a:cubicBezTo>
                    <a:pt x="398870" y="516400"/>
                    <a:pt x="813140" y="11979"/>
                    <a:pt x="841193" y="3707"/>
                  </a:cubicBezTo>
                  <a:cubicBezTo>
                    <a:pt x="869246" y="-4565"/>
                    <a:pt x="1216176" y="3587"/>
                    <a:pt x="1216176" y="3587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5" name="Image 34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41667" b="67763"/>
          <a:stretch/>
        </p:blipFill>
        <p:spPr>
          <a:xfrm>
            <a:off x="3720921" y="5437892"/>
            <a:ext cx="1681773" cy="757748"/>
          </a:xfrm>
          <a:prstGeom prst="rect">
            <a:avLst/>
          </a:prstGeom>
        </p:spPr>
      </p:pic>
      <p:grpSp>
        <p:nvGrpSpPr>
          <p:cNvPr id="36" name="Grouper 35"/>
          <p:cNvGrpSpPr/>
          <p:nvPr/>
        </p:nvGrpSpPr>
        <p:grpSpPr>
          <a:xfrm>
            <a:off x="3563078" y="4180851"/>
            <a:ext cx="1944477" cy="1037673"/>
            <a:chOff x="493187" y="4094546"/>
            <a:chExt cx="1071973" cy="644536"/>
          </a:xfrm>
        </p:grpSpPr>
        <p:grpSp>
          <p:nvGrpSpPr>
            <p:cNvPr id="37" name="Grouper 36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avec flèche 40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Forme libre 37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2" name="Image 4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49250" b="67763"/>
          <a:stretch/>
        </p:blipFill>
        <p:spPr>
          <a:xfrm>
            <a:off x="6093669" y="5458884"/>
            <a:ext cx="759746" cy="757748"/>
          </a:xfrm>
          <a:prstGeom prst="rect">
            <a:avLst/>
          </a:prstGeom>
        </p:spPr>
      </p:pic>
      <p:grpSp>
        <p:nvGrpSpPr>
          <p:cNvPr id="46" name="Grouper 45"/>
          <p:cNvGrpSpPr/>
          <p:nvPr/>
        </p:nvGrpSpPr>
        <p:grpSpPr>
          <a:xfrm>
            <a:off x="6132895" y="4180853"/>
            <a:ext cx="1969311" cy="1049529"/>
            <a:chOff x="486114" y="4094546"/>
            <a:chExt cx="1085664" cy="651900"/>
          </a:xfrm>
        </p:grpSpPr>
        <p:grpSp>
          <p:nvGrpSpPr>
            <p:cNvPr id="50" name="Grouper 49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52" name="Connecteur droit avec flèche 51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avec flèche 52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Forme libre 50"/>
            <p:cNvSpPr/>
            <p:nvPr/>
          </p:nvSpPr>
          <p:spPr>
            <a:xfrm>
              <a:off x="486114" y="4259719"/>
              <a:ext cx="1085664" cy="486727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  <a:gd name="connsiteX0" fmla="*/ 0 w 1216176"/>
                <a:gd name="connsiteY0" fmla="*/ 511274 h 511274"/>
                <a:gd name="connsiteX1" fmla="*/ 493188 w 1216176"/>
                <a:gd name="connsiteY1" fmla="*/ 400313 h 511274"/>
                <a:gd name="connsiteX2" fmla="*/ 654748 w 1216176"/>
                <a:gd name="connsiteY2" fmla="*/ 55857 h 511274"/>
                <a:gd name="connsiteX3" fmla="*/ 1216176 w 1216176"/>
                <a:gd name="connsiteY3" fmla="*/ 756 h 511274"/>
                <a:gd name="connsiteX0" fmla="*/ 0 w 1216176"/>
                <a:gd name="connsiteY0" fmla="*/ 513056 h 513056"/>
                <a:gd name="connsiteX1" fmla="*/ 493188 w 1216176"/>
                <a:gd name="connsiteY1" fmla="*/ 402095 h 513056"/>
                <a:gd name="connsiteX2" fmla="*/ 654748 w 1216176"/>
                <a:gd name="connsiteY2" fmla="*/ 57639 h 513056"/>
                <a:gd name="connsiteX3" fmla="*/ 894483 w 1216176"/>
                <a:gd name="connsiteY3" fmla="*/ 4598 h 513056"/>
                <a:gd name="connsiteX4" fmla="*/ 1216176 w 1216176"/>
                <a:gd name="connsiteY4" fmla="*/ 2538 h 513056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654748 w 1216176"/>
                <a:gd name="connsiteY2" fmla="*/ 55101 h 510518"/>
                <a:gd name="connsiteX3" fmla="*/ 845674 w 1216176"/>
                <a:gd name="connsiteY3" fmla="*/ 392479 h 510518"/>
                <a:gd name="connsiteX4" fmla="*/ 1216176 w 1216176"/>
                <a:gd name="connsiteY4" fmla="*/ 0 h 510518"/>
                <a:gd name="connsiteX0" fmla="*/ 0 w 1216176"/>
                <a:gd name="connsiteY0" fmla="*/ 510518 h 510518"/>
                <a:gd name="connsiteX1" fmla="*/ 411840 w 1216176"/>
                <a:gd name="connsiteY1" fmla="*/ 399557 h 510518"/>
                <a:gd name="connsiteX2" fmla="*/ 654748 w 1216176"/>
                <a:gd name="connsiteY2" fmla="*/ 55101 h 510518"/>
                <a:gd name="connsiteX3" fmla="*/ 845674 w 1216176"/>
                <a:gd name="connsiteY3" fmla="*/ 392479 h 510518"/>
                <a:gd name="connsiteX4" fmla="*/ 1216176 w 1216176"/>
                <a:gd name="connsiteY4" fmla="*/ 0 h 510518"/>
                <a:gd name="connsiteX0" fmla="*/ 0 w 1216176"/>
                <a:gd name="connsiteY0" fmla="*/ 510518 h 510518"/>
                <a:gd name="connsiteX1" fmla="*/ 411840 w 1216176"/>
                <a:gd name="connsiteY1" fmla="*/ 399557 h 510518"/>
                <a:gd name="connsiteX2" fmla="*/ 654748 w 1216176"/>
                <a:gd name="connsiteY2" fmla="*/ 55101 h 510518"/>
                <a:gd name="connsiteX3" fmla="*/ 845674 w 1216176"/>
                <a:gd name="connsiteY3" fmla="*/ 392479 h 510518"/>
                <a:gd name="connsiteX4" fmla="*/ 1216176 w 1216176"/>
                <a:gd name="connsiteY4" fmla="*/ 0 h 510518"/>
                <a:gd name="connsiteX0" fmla="*/ 0 w 1216176"/>
                <a:gd name="connsiteY0" fmla="*/ 510518 h 510518"/>
                <a:gd name="connsiteX1" fmla="*/ 411840 w 1216176"/>
                <a:gd name="connsiteY1" fmla="*/ 399557 h 510518"/>
                <a:gd name="connsiteX2" fmla="*/ 654748 w 1216176"/>
                <a:gd name="connsiteY2" fmla="*/ 55101 h 510518"/>
                <a:gd name="connsiteX3" fmla="*/ 845674 w 1216176"/>
                <a:gd name="connsiteY3" fmla="*/ 392479 h 510518"/>
                <a:gd name="connsiteX4" fmla="*/ 1216176 w 1216176"/>
                <a:gd name="connsiteY4" fmla="*/ 0 h 510518"/>
                <a:gd name="connsiteX0" fmla="*/ 0 w 1248715"/>
                <a:gd name="connsiteY0" fmla="*/ 455421 h 470775"/>
                <a:gd name="connsiteX1" fmla="*/ 411840 w 1248715"/>
                <a:gd name="connsiteY1" fmla="*/ 344460 h 470775"/>
                <a:gd name="connsiteX2" fmla="*/ 654748 w 1248715"/>
                <a:gd name="connsiteY2" fmla="*/ 4 h 470775"/>
                <a:gd name="connsiteX3" fmla="*/ 845674 w 1248715"/>
                <a:gd name="connsiteY3" fmla="*/ 337382 h 470775"/>
                <a:gd name="connsiteX4" fmla="*/ 1248715 w 1248715"/>
                <a:gd name="connsiteY4" fmla="*/ 470774 h 470775"/>
                <a:gd name="connsiteX0" fmla="*/ 0 w 1248715"/>
                <a:gd name="connsiteY0" fmla="*/ 471356 h 486710"/>
                <a:gd name="connsiteX1" fmla="*/ 411840 w 1248715"/>
                <a:gd name="connsiteY1" fmla="*/ 360395 h 486710"/>
                <a:gd name="connsiteX2" fmla="*/ 638478 w 1248715"/>
                <a:gd name="connsiteY2" fmla="*/ 3 h 486710"/>
                <a:gd name="connsiteX3" fmla="*/ 845674 w 1248715"/>
                <a:gd name="connsiteY3" fmla="*/ 353317 h 486710"/>
                <a:gd name="connsiteX4" fmla="*/ 1248715 w 1248715"/>
                <a:gd name="connsiteY4" fmla="*/ 486709 h 486710"/>
                <a:gd name="connsiteX0" fmla="*/ 0 w 1248715"/>
                <a:gd name="connsiteY0" fmla="*/ 471373 h 486727"/>
                <a:gd name="connsiteX1" fmla="*/ 411840 w 1248715"/>
                <a:gd name="connsiteY1" fmla="*/ 360412 h 486727"/>
                <a:gd name="connsiteX2" fmla="*/ 638478 w 1248715"/>
                <a:gd name="connsiteY2" fmla="*/ 20 h 486727"/>
                <a:gd name="connsiteX3" fmla="*/ 861944 w 1248715"/>
                <a:gd name="connsiteY3" fmla="*/ 377237 h 486727"/>
                <a:gd name="connsiteX4" fmla="*/ 1248715 w 1248715"/>
                <a:gd name="connsiteY4" fmla="*/ 486726 h 486727"/>
                <a:gd name="connsiteX0" fmla="*/ 0 w 1248715"/>
                <a:gd name="connsiteY0" fmla="*/ 471373 h 486727"/>
                <a:gd name="connsiteX1" fmla="*/ 411840 w 1248715"/>
                <a:gd name="connsiteY1" fmla="*/ 360412 h 486727"/>
                <a:gd name="connsiteX2" fmla="*/ 638478 w 1248715"/>
                <a:gd name="connsiteY2" fmla="*/ 20 h 486727"/>
                <a:gd name="connsiteX3" fmla="*/ 861944 w 1248715"/>
                <a:gd name="connsiteY3" fmla="*/ 377237 h 486727"/>
                <a:gd name="connsiteX4" fmla="*/ 1248715 w 1248715"/>
                <a:gd name="connsiteY4" fmla="*/ 486726 h 486727"/>
                <a:gd name="connsiteX0" fmla="*/ 0 w 1248715"/>
                <a:gd name="connsiteY0" fmla="*/ 471373 h 486728"/>
                <a:gd name="connsiteX1" fmla="*/ 411840 w 1248715"/>
                <a:gd name="connsiteY1" fmla="*/ 360412 h 486728"/>
                <a:gd name="connsiteX2" fmla="*/ 638478 w 1248715"/>
                <a:gd name="connsiteY2" fmla="*/ 20 h 486728"/>
                <a:gd name="connsiteX3" fmla="*/ 861944 w 1248715"/>
                <a:gd name="connsiteY3" fmla="*/ 377237 h 486728"/>
                <a:gd name="connsiteX4" fmla="*/ 1248715 w 1248715"/>
                <a:gd name="connsiteY4" fmla="*/ 486726 h 4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715" h="486728">
                  <a:moveTo>
                    <a:pt x="0" y="471373"/>
                  </a:moveTo>
                  <a:cubicBezTo>
                    <a:pt x="181863" y="451852"/>
                    <a:pt x="305427" y="438971"/>
                    <a:pt x="411840" y="360412"/>
                  </a:cubicBezTo>
                  <a:cubicBezTo>
                    <a:pt x="518253" y="281853"/>
                    <a:pt x="563461" y="-2784"/>
                    <a:pt x="638478" y="20"/>
                  </a:cubicBezTo>
                  <a:cubicBezTo>
                    <a:pt x="713495" y="2824"/>
                    <a:pt x="752104" y="290807"/>
                    <a:pt x="861944" y="377237"/>
                  </a:cubicBezTo>
                  <a:cubicBezTo>
                    <a:pt x="988054" y="455699"/>
                    <a:pt x="1195100" y="487069"/>
                    <a:pt x="1248715" y="486726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1199403" y="3662841"/>
            <a:ext cx="169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Piecewise</a:t>
            </a:r>
            <a:r>
              <a:rPr lang="fr-FR" dirty="0"/>
              <a:t> </a:t>
            </a:r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095443" y="3630575"/>
            <a:ext cx="93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Sigmoïd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6631053" y="3630575"/>
            <a:ext cx="102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Gaussian</a:t>
            </a:r>
            <a:endParaRPr lang="fr-FR" dirty="0"/>
          </a:p>
        </p:txBody>
      </p:sp>
      <p:pic>
        <p:nvPicPr>
          <p:cNvPr id="9" name="Image 8" descr="1c06022d7007cf4f276169d3c44d196f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9"/>
          <a:stretch/>
        </p:blipFill>
        <p:spPr>
          <a:xfrm>
            <a:off x="6853414" y="5448388"/>
            <a:ext cx="1460996" cy="610762"/>
          </a:xfrm>
          <a:prstGeom prst="rect">
            <a:avLst/>
          </a:prstGeom>
        </p:spPr>
      </p:pic>
      <p:pic>
        <p:nvPicPr>
          <p:cNvPr id="10" name="Image 9" descr="ANN_piecewis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0856" r="50357" b="39350"/>
          <a:stretch/>
        </p:blipFill>
        <p:spPr>
          <a:xfrm>
            <a:off x="1734600" y="5437892"/>
            <a:ext cx="1476951" cy="743966"/>
          </a:xfrm>
          <a:prstGeom prst="rect">
            <a:avLst/>
          </a:prstGeom>
        </p:spPr>
      </p:pic>
      <p:pic>
        <p:nvPicPr>
          <p:cNvPr id="56" name="Image 5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49250" b="67763"/>
          <a:stretch/>
        </p:blipFill>
        <p:spPr>
          <a:xfrm>
            <a:off x="916038" y="5437892"/>
            <a:ext cx="759746" cy="7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600px-ArtificialNeuronModel_engli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3" y="1244423"/>
            <a:ext cx="4520065" cy="2147031"/>
          </a:xfrm>
          <a:prstGeom prst="rect">
            <a:avLst/>
          </a:prstGeom>
        </p:spPr>
      </p:pic>
      <p:pic>
        <p:nvPicPr>
          <p:cNvPr id="10" name="Image 9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1" t="18466" r="55684" b="80370"/>
          <a:stretch/>
        </p:blipFill>
        <p:spPr>
          <a:xfrm>
            <a:off x="5350092" y="2207572"/>
            <a:ext cx="223419" cy="2351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Image 10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2" t="18246" r="41473" b="80590"/>
          <a:stretch/>
        </p:blipFill>
        <p:spPr>
          <a:xfrm>
            <a:off x="4635717" y="2966397"/>
            <a:ext cx="223419" cy="2351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8" t="18309" r="43297" b="80320"/>
          <a:stretch/>
        </p:blipFill>
        <p:spPr>
          <a:xfrm>
            <a:off x="4631373" y="2211118"/>
            <a:ext cx="223419" cy="27690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4" name="Connecteur droit avec flèche 13"/>
          <p:cNvCxnSpPr/>
          <p:nvPr/>
        </p:nvCxnSpPr>
        <p:spPr>
          <a:xfrm>
            <a:off x="1701456" y="1658206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701456" y="212625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701456" y="2586883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1701456" y="3210558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4992387" y="2334167"/>
            <a:ext cx="345375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3287541" y="2109010"/>
            <a:ext cx="479620" cy="490201"/>
          </a:xfrm>
          <a:prstGeom prst="ellipse">
            <a:avLst/>
          </a:prstGeom>
          <a:noFill/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362816" y="2488020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2362816" y="2395280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2362816" y="2138588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2362816" y="1645877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83521" y="2109010"/>
            <a:ext cx="496536" cy="477873"/>
          </a:xfrm>
          <a:prstGeom prst="rect">
            <a:avLst/>
          </a:prstGeom>
          <a:noFill/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600px-ArtificialNeuronModel_engli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45" y="3780516"/>
            <a:ext cx="4520065" cy="2147031"/>
          </a:xfrm>
          <a:prstGeom prst="rect">
            <a:avLst/>
          </a:prstGeom>
        </p:spPr>
      </p:pic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1" t="18466" r="55684" b="80370"/>
          <a:stretch/>
        </p:blipFill>
        <p:spPr>
          <a:xfrm>
            <a:off x="5355214" y="4743665"/>
            <a:ext cx="223419" cy="23516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9" name="Connecteur droit avec flèche 28"/>
          <p:cNvCxnSpPr/>
          <p:nvPr/>
        </p:nvCxnSpPr>
        <p:spPr>
          <a:xfrm>
            <a:off x="1706578" y="419429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06578" y="4662352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706578" y="5122976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06578" y="5746651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997509" y="4870260"/>
            <a:ext cx="345375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3292663" y="4645103"/>
            <a:ext cx="479620" cy="490201"/>
          </a:xfrm>
          <a:prstGeom prst="ellipse">
            <a:avLst/>
          </a:prstGeom>
          <a:noFill/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/>
          <p:cNvCxnSpPr/>
          <p:nvPr/>
        </p:nvCxnSpPr>
        <p:spPr>
          <a:xfrm flipV="1">
            <a:off x="2367938" y="5024113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2367938" y="4931373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367938" y="4674681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367938" y="4181970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88643" y="4645103"/>
            <a:ext cx="496536" cy="477873"/>
          </a:xfrm>
          <a:prstGeom prst="rect">
            <a:avLst/>
          </a:prstGeom>
          <a:noFill/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r 39"/>
          <p:cNvGrpSpPr/>
          <p:nvPr/>
        </p:nvGrpSpPr>
        <p:grpSpPr>
          <a:xfrm>
            <a:off x="6173408" y="3484456"/>
            <a:ext cx="1584569" cy="920291"/>
            <a:chOff x="493187" y="4094546"/>
            <a:chExt cx="1071973" cy="644536"/>
          </a:xfrm>
        </p:grpSpPr>
        <p:grpSp>
          <p:nvGrpSpPr>
            <p:cNvPr id="41" name="Grouper 40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avec flèche 43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Forme libre 41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4001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rme libre 52"/>
          <p:cNvSpPr/>
          <p:nvPr/>
        </p:nvSpPr>
        <p:spPr>
          <a:xfrm>
            <a:off x="6738154" y="4827211"/>
            <a:ext cx="1029570" cy="1023696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118" h="1150891">
                <a:moveTo>
                  <a:pt x="31782" y="947371"/>
                </a:moveTo>
                <a:lnTo>
                  <a:pt x="472586" y="1150891"/>
                </a:lnTo>
                <a:lnTo>
                  <a:pt x="728118" y="823973"/>
                </a:lnTo>
                <a:lnTo>
                  <a:pt x="658339" y="608875"/>
                </a:lnTo>
                <a:lnTo>
                  <a:pt x="362845" y="687193"/>
                </a:lnTo>
                <a:lnTo>
                  <a:pt x="345521" y="512734"/>
                </a:lnTo>
                <a:lnTo>
                  <a:pt x="510128" y="228088"/>
                </a:lnTo>
                <a:lnTo>
                  <a:pt x="425142" y="0"/>
                </a:lnTo>
                <a:lnTo>
                  <a:pt x="183135" y="222869"/>
                </a:lnTo>
                <a:cubicBezTo>
                  <a:pt x="95137" y="313060"/>
                  <a:pt x="4250" y="406511"/>
                  <a:pt x="0" y="404881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orme libre 48"/>
          <p:cNvSpPr/>
          <p:nvPr/>
        </p:nvSpPr>
        <p:spPr>
          <a:xfrm>
            <a:off x="6653696" y="3154355"/>
            <a:ext cx="1055796" cy="1280120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665" h="1439176">
                <a:moveTo>
                  <a:pt x="1706" y="1429434"/>
                </a:moveTo>
                <a:lnTo>
                  <a:pt x="622956" y="1439176"/>
                </a:lnTo>
                <a:lnTo>
                  <a:pt x="746665" y="787927"/>
                </a:lnTo>
                <a:lnTo>
                  <a:pt x="250672" y="0"/>
                </a:lnTo>
                <a:lnTo>
                  <a:pt x="0" y="11681"/>
                </a:lnTo>
                <a:cubicBezTo>
                  <a:pt x="1526" y="313061"/>
                  <a:pt x="3053" y="608517"/>
                  <a:pt x="4579" y="909897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9"/>
          <p:cNvSpPr/>
          <p:nvPr/>
        </p:nvSpPr>
        <p:spPr>
          <a:xfrm>
            <a:off x="4772713" y="1620807"/>
            <a:ext cx="1164130" cy="987693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130" h="987693">
                <a:moveTo>
                  <a:pt x="0" y="987693"/>
                </a:moveTo>
                <a:lnTo>
                  <a:pt x="1164130" y="0"/>
                </a:lnTo>
                <a:lnTo>
                  <a:pt x="23518" y="0"/>
                </a:lnTo>
                <a:lnTo>
                  <a:pt x="35277" y="940660"/>
                </a:ln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893951" y="1109067"/>
            <a:ext cx="13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ym typeface="Wingdings"/>
              </a:rPr>
              <a:t>Architecture</a:t>
            </a:r>
          </a:p>
        </p:txBody>
      </p:sp>
      <p:sp>
        <p:nvSpPr>
          <p:cNvPr id="9" name="Ellipse 8"/>
          <p:cNvSpPr/>
          <p:nvPr/>
        </p:nvSpPr>
        <p:spPr>
          <a:xfrm>
            <a:off x="1573218" y="2088646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>
            <a:endCxn id="9" idx="1"/>
          </p:cNvCxnSpPr>
          <p:nvPr/>
        </p:nvCxnSpPr>
        <p:spPr>
          <a:xfrm>
            <a:off x="1120499" y="1806447"/>
            <a:ext cx="495770" cy="323526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9" idx="3"/>
          </p:cNvCxnSpPr>
          <p:nvPr/>
        </p:nvCxnSpPr>
        <p:spPr>
          <a:xfrm flipV="1">
            <a:off x="1120499" y="2329517"/>
            <a:ext cx="495770" cy="352463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9" idx="6"/>
          </p:cNvCxnSpPr>
          <p:nvPr/>
        </p:nvCxnSpPr>
        <p:spPr>
          <a:xfrm>
            <a:off x="1867190" y="2229745"/>
            <a:ext cx="25281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à coins arrondis 35"/>
          <p:cNvSpPr/>
          <p:nvPr/>
        </p:nvSpPr>
        <p:spPr>
          <a:xfrm>
            <a:off x="5090204" y="2390800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>
            <a:off x="5736477" y="1861680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5090204" y="1861680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>
          <a:xfrm>
            <a:off x="5736477" y="2390800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40"/>
          <p:cNvSpPr/>
          <p:nvPr/>
        </p:nvSpPr>
        <p:spPr>
          <a:xfrm rot="16200000">
            <a:off x="6591580" y="1658681"/>
            <a:ext cx="1248096" cy="1121130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23515 w 1168500"/>
              <a:gd name="connsiteY0" fmla="*/ 1117046 h 1117046"/>
              <a:gd name="connsiteX1" fmla="*/ 1168500 w 1168500"/>
              <a:gd name="connsiteY1" fmla="*/ 507001 h 1117046"/>
              <a:gd name="connsiteX2" fmla="*/ 1164128 w 1168500"/>
              <a:gd name="connsiteY2" fmla="*/ 0 h 1117046"/>
              <a:gd name="connsiteX3" fmla="*/ 23516 w 1168500"/>
              <a:gd name="connsiteY3" fmla="*/ 0 h 1117046"/>
              <a:gd name="connsiteX4" fmla="*/ 0 w 1168500"/>
              <a:gd name="connsiteY4" fmla="*/ 881872 h 1117046"/>
              <a:gd name="connsiteX0" fmla="*/ 24501 w 1169486"/>
              <a:gd name="connsiteY0" fmla="*/ 1117046 h 1117046"/>
              <a:gd name="connsiteX1" fmla="*/ 1169486 w 1169486"/>
              <a:gd name="connsiteY1" fmla="*/ 507001 h 1117046"/>
              <a:gd name="connsiteX2" fmla="*/ 1165114 w 1169486"/>
              <a:gd name="connsiteY2" fmla="*/ 0 h 1117046"/>
              <a:gd name="connsiteX3" fmla="*/ 0 w 1169486"/>
              <a:gd name="connsiteY3" fmla="*/ 0 h 1117046"/>
              <a:gd name="connsiteX4" fmla="*/ 986 w 1169486"/>
              <a:gd name="connsiteY4" fmla="*/ 881872 h 1117046"/>
              <a:gd name="connsiteX0" fmla="*/ 4083 w 1169486"/>
              <a:gd name="connsiteY0" fmla="*/ 1121130 h 1121130"/>
              <a:gd name="connsiteX1" fmla="*/ 1169486 w 1169486"/>
              <a:gd name="connsiteY1" fmla="*/ 507001 h 1121130"/>
              <a:gd name="connsiteX2" fmla="*/ 1165114 w 1169486"/>
              <a:gd name="connsiteY2" fmla="*/ 0 h 1121130"/>
              <a:gd name="connsiteX3" fmla="*/ 0 w 1169486"/>
              <a:gd name="connsiteY3" fmla="*/ 0 h 1121130"/>
              <a:gd name="connsiteX4" fmla="*/ 986 w 1169486"/>
              <a:gd name="connsiteY4" fmla="*/ 881872 h 1121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6" h="1121130">
                <a:moveTo>
                  <a:pt x="4083" y="1121130"/>
                </a:moveTo>
                <a:lnTo>
                  <a:pt x="1169486" y="507001"/>
                </a:lnTo>
                <a:cubicBezTo>
                  <a:pt x="1168029" y="338001"/>
                  <a:pt x="1166571" y="169000"/>
                  <a:pt x="1165114" y="0"/>
                </a:cubicBezTo>
                <a:lnTo>
                  <a:pt x="0" y="0"/>
                </a:lnTo>
                <a:cubicBezTo>
                  <a:pt x="329" y="293957"/>
                  <a:pt x="657" y="587915"/>
                  <a:pt x="986" y="881872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orme libre 41"/>
          <p:cNvSpPr/>
          <p:nvPr/>
        </p:nvSpPr>
        <p:spPr>
          <a:xfrm>
            <a:off x="2869884" y="1602470"/>
            <a:ext cx="1514482" cy="850680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228" h="1234100">
                <a:moveTo>
                  <a:pt x="11602" y="1234100"/>
                </a:moveTo>
                <a:lnTo>
                  <a:pt x="1223228" y="485538"/>
                </a:lnTo>
                <a:lnTo>
                  <a:pt x="1216194" y="5210"/>
                </a:lnTo>
                <a:lnTo>
                  <a:pt x="0" y="0"/>
                </a:lnTo>
                <a:cubicBezTo>
                  <a:pt x="1526" y="301380"/>
                  <a:pt x="3053" y="596836"/>
                  <a:pt x="4579" y="898216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2"/>
          <p:cNvSpPr/>
          <p:nvPr/>
        </p:nvSpPr>
        <p:spPr>
          <a:xfrm>
            <a:off x="6799019" y="3356030"/>
            <a:ext cx="876628" cy="750092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6628" h="750092">
                <a:moveTo>
                  <a:pt x="526621" y="2508"/>
                </a:moveTo>
                <a:cubicBezTo>
                  <a:pt x="562011" y="16120"/>
                  <a:pt x="515051" y="119574"/>
                  <a:pt x="485786" y="157688"/>
                </a:cubicBezTo>
                <a:cubicBezTo>
                  <a:pt x="456521" y="195802"/>
                  <a:pt x="389823" y="195801"/>
                  <a:pt x="351030" y="231193"/>
                </a:cubicBezTo>
                <a:cubicBezTo>
                  <a:pt x="312237" y="266585"/>
                  <a:pt x="257790" y="329882"/>
                  <a:pt x="253026" y="370038"/>
                </a:cubicBezTo>
                <a:cubicBezTo>
                  <a:pt x="248262" y="410194"/>
                  <a:pt x="273444" y="448989"/>
                  <a:pt x="322446" y="472130"/>
                </a:cubicBezTo>
                <a:cubicBezTo>
                  <a:pt x="371448" y="495271"/>
                  <a:pt x="474897" y="510924"/>
                  <a:pt x="547039" y="508882"/>
                </a:cubicBezTo>
                <a:cubicBezTo>
                  <a:pt x="619181" y="506840"/>
                  <a:pt x="700851" y="456476"/>
                  <a:pt x="755298" y="459879"/>
                </a:cubicBezTo>
                <a:cubicBezTo>
                  <a:pt x="809745" y="463282"/>
                  <a:pt x="864192" y="498674"/>
                  <a:pt x="873720" y="529301"/>
                </a:cubicBezTo>
                <a:cubicBezTo>
                  <a:pt x="883248" y="559928"/>
                  <a:pt x="870997" y="606890"/>
                  <a:pt x="812467" y="643643"/>
                </a:cubicBezTo>
                <a:cubicBezTo>
                  <a:pt x="753937" y="680396"/>
                  <a:pt x="625987" y="745734"/>
                  <a:pt x="522538" y="749818"/>
                </a:cubicBezTo>
                <a:cubicBezTo>
                  <a:pt x="419089" y="753902"/>
                  <a:pt x="276847" y="711704"/>
                  <a:pt x="191774" y="668145"/>
                </a:cubicBezTo>
                <a:cubicBezTo>
                  <a:pt x="106701" y="624586"/>
                  <a:pt x="36600" y="556525"/>
                  <a:pt x="12099" y="488464"/>
                </a:cubicBezTo>
                <a:cubicBezTo>
                  <a:pt x="-12402" y="420403"/>
                  <a:pt x="1209" y="328521"/>
                  <a:pt x="44767" y="259779"/>
                </a:cubicBezTo>
                <a:cubicBezTo>
                  <a:pt x="88324" y="191037"/>
                  <a:pt x="191774" y="118893"/>
                  <a:pt x="273444" y="76014"/>
                </a:cubicBezTo>
                <a:cubicBezTo>
                  <a:pt x="355114" y="33135"/>
                  <a:pt x="491231" y="-11104"/>
                  <a:pt x="526621" y="2508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 43"/>
          <p:cNvSpPr/>
          <p:nvPr/>
        </p:nvSpPr>
        <p:spPr>
          <a:xfrm rot="10800000">
            <a:off x="7310171" y="3399477"/>
            <a:ext cx="749493" cy="877983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47039 w 876888"/>
              <a:gd name="connsiteY5" fmla="*/ 50888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71540 w 876888"/>
              <a:gd name="connsiteY5" fmla="*/ 58647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272"/>
              <a:gd name="connsiteY0" fmla="*/ 2508 h 823441"/>
              <a:gd name="connsiteX1" fmla="*/ 485786 w 876272"/>
              <a:gd name="connsiteY1" fmla="*/ 157688 h 823441"/>
              <a:gd name="connsiteX2" fmla="*/ 351030 w 876272"/>
              <a:gd name="connsiteY2" fmla="*/ 231193 h 823441"/>
              <a:gd name="connsiteX3" fmla="*/ 253026 w 876272"/>
              <a:gd name="connsiteY3" fmla="*/ 370038 h 823441"/>
              <a:gd name="connsiteX4" fmla="*/ 322446 w 876272"/>
              <a:gd name="connsiteY4" fmla="*/ 472130 h 823441"/>
              <a:gd name="connsiteX5" fmla="*/ 571540 w 876272"/>
              <a:gd name="connsiteY5" fmla="*/ 586472 h 823441"/>
              <a:gd name="connsiteX6" fmla="*/ 751215 w 876272"/>
              <a:gd name="connsiteY6" fmla="*/ 484381 h 823441"/>
              <a:gd name="connsiteX7" fmla="*/ 873720 w 876272"/>
              <a:gd name="connsiteY7" fmla="*/ 529301 h 823441"/>
              <a:gd name="connsiteX8" fmla="*/ 812467 w 876272"/>
              <a:gd name="connsiteY8" fmla="*/ 643643 h 823441"/>
              <a:gd name="connsiteX9" fmla="*/ 567456 w 876272"/>
              <a:gd name="connsiteY9" fmla="*/ 823324 h 823441"/>
              <a:gd name="connsiteX10" fmla="*/ 191774 w 876272"/>
              <a:gd name="connsiteY10" fmla="*/ 668145 h 823441"/>
              <a:gd name="connsiteX11" fmla="*/ 12099 w 876272"/>
              <a:gd name="connsiteY11" fmla="*/ 488464 h 823441"/>
              <a:gd name="connsiteX12" fmla="*/ 44767 w 876272"/>
              <a:gd name="connsiteY12" fmla="*/ 259779 h 823441"/>
              <a:gd name="connsiteX13" fmla="*/ 273444 w 876272"/>
              <a:gd name="connsiteY13" fmla="*/ 76014 h 823441"/>
              <a:gd name="connsiteX14" fmla="*/ 526621 w 876272"/>
              <a:gd name="connsiteY14" fmla="*/ 2508 h 823441"/>
              <a:gd name="connsiteX0" fmla="*/ 535091 w 884742"/>
              <a:gd name="connsiteY0" fmla="*/ 2508 h 826875"/>
              <a:gd name="connsiteX1" fmla="*/ 494256 w 884742"/>
              <a:gd name="connsiteY1" fmla="*/ 157688 h 826875"/>
              <a:gd name="connsiteX2" fmla="*/ 359500 w 884742"/>
              <a:gd name="connsiteY2" fmla="*/ 231193 h 826875"/>
              <a:gd name="connsiteX3" fmla="*/ 261496 w 884742"/>
              <a:gd name="connsiteY3" fmla="*/ 370038 h 826875"/>
              <a:gd name="connsiteX4" fmla="*/ 330916 w 884742"/>
              <a:gd name="connsiteY4" fmla="*/ 472130 h 826875"/>
              <a:gd name="connsiteX5" fmla="*/ 580010 w 884742"/>
              <a:gd name="connsiteY5" fmla="*/ 586472 h 826875"/>
              <a:gd name="connsiteX6" fmla="*/ 759685 w 884742"/>
              <a:gd name="connsiteY6" fmla="*/ 484381 h 826875"/>
              <a:gd name="connsiteX7" fmla="*/ 882190 w 884742"/>
              <a:gd name="connsiteY7" fmla="*/ 529301 h 826875"/>
              <a:gd name="connsiteX8" fmla="*/ 820937 w 884742"/>
              <a:gd name="connsiteY8" fmla="*/ 643643 h 826875"/>
              <a:gd name="connsiteX9" fmla="*/ 575926 w 884742"/>
              <a:gd name="connsiteY9" fmla="*/ 823324 h 826875"/>
              <a:gd name="connsiteX10" fmla="*/ 314582 w 884742"/>
              <a:gd name="connsiteY10" fmla="*/ 741650 h 826875"/>
              <a:gd name="connsiteX11" fmla="*/ 20569 w 884742"/>
              <a:gd name="connsiteY11" fmla="*/ 488464 h 826875"/>
              <a:gd name="connsiteX12" fmla="*/ 53237 w 884742"/>
              <a:gd name="connsiteY12" fmla="*/ 259779 h 826875"/>
              <a:gd name="connsiteX13" fmla="*/ 281914 w 884742"/>
              <a:gd name="connsiteY13" fmla="*/ 76014 h 826875"/>
              <a:gd name="connsiteX14" fmla="*/ 535091 w 884742"/>
              <a:gd name="connsiteY14" fmla="*/ 2508 h 82687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59500 w 884742"/>
              <a:gd name="connsiteY2" fmla="*/ 275113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75834 w 884742"/>
              <a:gd name="connsiteY2" fmla="*/ 295532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330916 w 884742"/>
              <a:gd name="connsiteY4" fmla="*/ 515450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92168 w 884742"/>
              <a:gd name="connsiteY2" fmla="*/ 299016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6826 h 876113"/>
              <a:gd name="connsiteX1" fmla="*/ 518757 w 884742"/>
              <a:gd name="connsiteY1" fmla="*/ 186508 h 876113"/>
              <a:gd name="connsiteX2" fmla="*/ 392168 w 884742"/>
              <a:gd name="connsiteY2" fmla="*/ 304934 h 876113"/>
              <a:gd name="connsiteX3" fmla="*/ 334999 w 884742"/>
              <a:gd name="connsiteY3" fmla="*/ 456029 h 876113"/>
              <a:gd name="connsiteX4" fmla="*/ 433004 w 884742"/>
              <a:gd name="connsiteY4" fmla="*/ 582623 h 876113"/>
              <a:gd name="connsiteX5" fmla="*/ 580010 w 884742"/>
              <a:gd name="connsiteY5" fmla="*/ 635710 h 876113"/>
              <a:gd name="connsiteX6" fmla="*/ 759685 w 884742"/>
              <a:gd name="connsiteY6" fmla="*/ 533619 h 876113"/>
              <a:gd name="connsiteX7" fmla="*/ 882190 w 884742"/>
              <a:gd name="connsiteY7" fmla="*/ 578539 h 876113"/>
              <a:gd name="connsiteX8" fmla="*/ 820937 w 884742"/>
              <a:gd name="connsiteY8" fmla="*/ 692881 h 876113"/>
              <a:gd name="connsiteX9" fmla="*/ 575926 w 884742"/>
              <a:gd name="connsiteY9" fmla="*/ 872562 h 876113"/>
              <a:gd name="connsiteX10" fmla="*/ 314582 w 884742"/>
              <a:gd name="connsiteY10" fmla="*/ 790888 h 876113"/>
              <a:gd name="connsiteX11" fmla="*/ 20569 w 884742"/>
              <a:gd name="connsiteY11" fmla="*/ 537702 h 876113"/>
              <a:gd name="connsiteX12" fmla="*/ 53237 w 884742"/>
              <a:gd name="connsiteY12" fmla="*/ 309017 h 876113"/>
              <a:gd name="connsiteX13" fmla="*/ 265580 w 884742"/>
              <a:gd name="connsiteY13" fmla="*/ 63997 h 876113"/>
              <a:gd name="connsiteX14" fmla="*/ 551425 w 884742"/>
              <a:gd name="connsiteY14" fmla="*/ 6826 h 876113"/>
              <a:gd name="connsiteX0" fmla="*/ 543258 w 884742"/>
              <a:gd name="connsiteY0" fmla="*/ 6395 h 879766"/>
              <a:gd name="connsiteX1" fmla="*/ 518757 w 884742"/>
              <a:gd name="connsiteY1" fmla="*/ 190161 h 879766"/>
              <a:gd name="connsiteX2" fmla="*/ 392168 w 884742"/>
              <a:gd name="connsiteY2" fmla="*/ 308587 h 879766"/>
              <a:gd name="connsiteX3" fmla="*/ 334999 w 884742"/>
              <a:gd name="connsiteY3" fmla="*/ 459682 h 879766"/>
              <a:gd name="connsiteX4" fmla="*/ 433004 w 884742"/>
              <a:gd name="connsiteY4" fmla="*/ 586276 h 879766"/>
              <a:gd name="connsiteX5" fmla="*/ 580010 w 884742"/>
              <a:gd name="connsiteY5" fmla="*/ 639363 h 879766"/>
              <a:gd name="connsiteX6" fmla="*/ 759685 w 884742"/>
              <a:gd name="connsiteY6" fmla="*/ 537272 h 879766"/>
              <a:gd name="connsiteX7" fmla="*/ 882190 w 884742"/>
              <a:gd name="connsiteY7" fmla="*/ 582192 h 879766"/>
              <a:gd name="connsiteX8" fmla="*/ 820937 w 884742"/>
              <a:gd name="connsiteY8" fmla="*/ 696534 h 879766"/>
              <a:gd name="connsiteX9" fmla="*/ 575926 w 884742"/>
              <a:gd name="connsiteY9" fmla="*/ 876215 h 879766"/>
              <a:gd name="connsiteX10" fmla="*/ 314582 w 884742"/>
              <a:gd name="connsiteY10" fmla="*/ 794541 h 879766"/>
              <a:gd name="connsiteX11" fmla="*/ 20569 w 884742"/>
              <a:gd name="connsiteY11" fmla="*/ 541355 h 879766"/>
              <a:gd name="connsiteX12" fmla="*/ 53237 w 884742"/>
              <a:gd name="connsiteY12" fmla="*/ 312670 h 879766"/>
              <a:gd name="connsiteX13" fmla="*/ 265580 w 884742"/>
              <a:gd name="connsiteY13" fmla="*/ 67650 h 879766"/>
              <a:gd name="connsiteX14" fmla="*/ 543258 w 884742"/>
              <a:gd name="connsiteY14" fmla="*/ 6395 h 879766"/>
              <a:gd name="connsiteX0" fmla="*/ 526542 w 868026"/>
              <a:gd name="connsiteY0" fmla="*/ 6395 h 879766"/>
              <a:gd name="connsiteX1" fmla="*/ 502041 w 868026"/>
              <a:gd name="connsiteY1" fmla="*/ 190161 h 879766"/>
              <a:gd name="connsiteX2" fmla="*/ 375452 w 868026"/>
              <a:gd name="connsiteY2" fmla="*/ 308587 h 879766"/>
              <a:gd name="connsiteX3" fmla="*/ 318283 w 868026"/>
              <a:gd name="connsiteY3" fmla="*/ 459682 h 879766"/>
              <a:gd name="connsiteX4" fmla="*/ 416288 w 868026"/>
              <a:gd name="connsiteY4" fmla="*/ 586276 h 879766"/>
              <a:gd name="connsiteX5" fmla="*/ 563294 w 868026"/>
              <a:gd name="connsiteY5" fmla="*/ 639363 h 879766"/>
              <a:gd name="connsiteX6" fmla="*/ 742969 w 868026"/>
              <a:gd name="connsiteY6" fmla="*/ 537272 h 879766"/>
              <a:gd name="connsiteX7" fmla="*/ 865474 w 868026"/>
              <a:gd name="connsiteY7" fmla="*/ 582192 h 879766"/>
              <a:gd name="connsiteX8" fmla="*/ 804221 w 868026"/>
              <a:gd name="connsiteY8" fmla="*/ 696534 h 879766"/>
              <a:gd name="connsiteX9" fmla="*/ 559210 w 868026"/>
              <a:gd name="connsiteY9" fmla="*/ 876215 h 879766"/>
              <a:gd name="connsiteX10" fmla="*/ 297866 w 868026"/>
              <a:gd name="connsiteY10" fmla="*/ 794541 h 879766"/>
              <a:gd name="connsiteX11" fmla="*/ 3853 w 868026"/>
              <a:gd name="connsiteY11" fmla="*/ 541355 h 879766"/>
              <a:gd name="connsiteX12" fmla="*/ 138609 w 868026"/>
              <a:gd name="connsiteY12" fmla="*/ 312670 h 879766"/>
              <a:gd name="connsiteX13" fmla="*/ 248864 w 868026"/>
              <a:gd name="connsiteY13" fmla="*/ 67650 h 879766"/>
              <a:gd name="connsiteX14" fmla="*/ 526542 w 868026"/>
              <a:gd name="connsiteY14" fmla="*/ 6395 h 879766"/>
              <a:gd name="connsiteX0" fmla="*/ 405149 w 746633"/>
              <a:gd name="connsiteY0" fmla="*/ 6395 h 879266"/>
              <a:gd name="connsiteX1" fmla="*/ 380648 w 746633"/>
              <a:gd name="connsiteY1" fmla="*/ 190161 h 879266"/>
              <a:gd name="connsiteX2" fmla="*/ 254059 w 746633"/>
              <a:gd name="connsiteY2" fmla="*/ 308587 h 879266"/>
              <a:gd name="connsiteX3" fmla="*/ 196890 w 746633"/>
              <a:gd name="connsiteY3" fmla="*/ 459682 h 879266"/>
              <a:gd name="connsiteX4" fmla="*/ 294895 w 746633"/>
              <a:gd name="connsiteY4" fmla="*/ 586276 h 879266"/>
              <a:gd name="connsiteX5" fmla="*/ 441901 w 746633"/>
              <a:gd name="connsiteY5" fmla="*/ 639363 h 879266"/>
              <a:gd name="connsiteX6" fmla="*/ 621576 w 746633"/>
              <a:gd name="connsiteY6" fmla="*/ 537272 h 879266"/>
              <a:gd name="connsiteX7" fmla="*/ 744081 w 746633"/>
              <a:gd name="connsiteY7" fmla="*/ 582192 h 879266"/>
              <a:gd name="connsiteX8" fmla="*/ 682828 w 746633"/>
              <a:gd name="connsiteY8" fmla="*/ 696534 h 879266"/>
              <a:gd name="connsiteX9" fmla="*/ 437817 w 746633"/>
              <a:gd name="connsiteY9" fmla="*/ 876215 h 879266"/>
              <a:gd name="connsiteX10" fmla="*/ 176473 w 746633"/>
              <a:gd name="connsiteY10" fmla="*/ 794541 h 879266"/>
              <a:gd name="connsiteX11" fmla="*/ 49884 w 746633"/>
              <a:gd name="connsiteY11" fmla="*/ 602610 h 879266"/>
              <a:gd name="connsiteX12" fmla="*/ 17216 w 746633"/>
              <a:gd name="connsiteY12" fmla="*/ 312670 h 879266"/>
              <a:gd name="connsiteX13" fmla="*/ 127471 w 746633"/>
              <a:gd name="connsiteY13" fmla="*/ 67650 h 879266"/>
              <a:gd name="connsiteX14" fmla="*/ 405149 w 746633"/>
              <a:gd name="connsiteY14" fmla="*/ 6395 h 879266"/>
              <a:gd name="connsiteX0" fmla="*/ 398555 w 740039"/>
              <a:gd name="connsiteY0" fmla="*/ 6395 h 879326"/>
              <a:gd name="connsiteX1" fmla="*/ 374054 w 740039"/>
              <a:gd name="connsiteY1" fmla="*/ 190161 h 879326"/>
              <a:gd name="connsiteX2" fmla="*/ 247465 w 740039"/>
              <a:gd name="connsiteY2" fmla="*/ 308587 h 879326"/>
              <a:gd name="connsiteX3" fmla="*/ 190296 w 740039"/>
              <a:gd name="connsiteY3" fmla="*/ 459682 h 879326"/>
              <a:gd name="connsiteX4" fmla="*/ 288301 w 740039"/>
              <a:gd name="connsiteY4" fmla="*/ 586276 h 879326"/>
              <a:gd name="connsiteX5" fmla="*/ 435307 w 740039"/>
              <a:gd name="connsiteY5" fmla="*/ 639363 h 879326"/>
              <a:gd name="connsiteX6" fmla="*/ 614982 w 740039"/>
              <a:gd name="connsiteY6" fmla="*/ 537272 h 879326"/>
              <a:gd name="connsiteX7" fmla="*/ 737487 w 740039"/>
              <a:gd name="connsiteY7" fmla="*/ 582192 h 879326"/>
              <a:gd name="connsiteX8" fmla="*/ 676234 w 740039"/>
              <a:gd name="connsiteY8" fmla="*/ 696534 h 879326"/>
              <a:gd name="connsiteX9" fmla="*/ 431223 w 740039"/>
              <a:gd name="connsiteY9" fmla="*/ 876215 h 879326"/>
              <a:gd name="connsiteX10" fmla="*/ 169879 w 740039"/>
              <a:gd name="connsiteY10" fmla="*/ 794541 h 879326"/>
              <a:gd name="connsiteX11" fmla="*/ 96376 w 740039"/>
              <a:gd name="connsiteY11" fmla="*/ 594443 h 879326"/>
              <a:gd name="connsiteX12" fmla="*/ 10622 w 740039"/>
              <a:gd name="connsiteY12" fmla="*/ 312670 h 879326"/>
              <a:gd name="connsiteX13" fmla="*/ 120877 w 740039"/>
              <a:gd name="connsiteY13" fmla="*/ 67650 h 879326"/>
              <a:gd name="connsiteX14" fmla="*/ 398555 w 740039"/>
              <a:gd name="connsiteY14" fmla="*/ 6395 h 879326"/>
              <a:gd name="connsiteX0" fmla="*/ 405985 w 747469"/>
              <a:gd name="connsiteY0" fmla="*/ 6395 h 879266"/>
              <a:gd name="connsiteX1" fmla="*/ 381484 w 747469"/>
              <a:gd name="connsiteY1" fmla="*/ 190161 h 879266"/>
              <a:gd name="connsiteX2" fmla="*/ 254895 w 747469"/>
              <a:gd name="connsiteY2" fmla="*/ 308587 h 879266"/>
              <a:gd name="connsiteX3" fmla="*/ 197726 w 747469"/>
              <a:gd name="connsiteY3" fmla="*/ 459682 h 879266"/>
              <a:gd name="connsiteX4" fmla="*/ 295731 w 747469"/>
              <a:gd name="connsiteY4" fmla="*/ 586276 h 879266"/>
              <a:gd name="connsiteX5" fmla="*/ 442737 w 747469"/>
              <a:gd name="connsiteY5" fmla="*/ 639363 h 879266"/>
              <a:gd name="connsiteX6" fmla="*/ 622412 w 747469"/>
              <a:gd name="connsiteY6" fmla="*/ 537272 h 879266"/>
              <a:gd name="connsiteX7" fmla="*/ 744917 w 747469"/>
              <a:gd name="connsiteY7" fmla="*/ 582192 h 879266"/>
              <a:gd name="connsiteX8" fmla="*/ 683664 w 747469"/>
              <a:gd name="connsiteY8" fmla="*/ 696534 h 879266"/>
              <a:gd name="connsiteX9" fmla="*/ 438653 w 747469"/>
              <a:gd name="connsiteY9" fmla="*/ 876215 h 879266"/>
              <a:gd name="connsiteX10" fmla="*/ 177309 w 747469"/>
              <a:gd name="connsiteY10" fmla="*/ 794541 h 879266"/>
              <a:gd name="connsiteX11" fmla="*/ 46636 w 747469"/>
              <a:gd name="connsiteY11" fmla="*/ 602610 h 879266"/>
              <a:gd name="connsiteX12" fmla="*/ 18052 w 747469"/>
              <a:gd name="connsiteY12" fmla="*/ 312670 h 879266"/>
              <a:gd name="connsiteX13" fmla="*/ 128307 w 747469"/>
              <a:gd name="connsiteY13" fmla="*/ 67650 h 879266"/>
              <a:gd name="connsiteX14" fmla="*/ 405985 w 747469"/>
              <a:gd name="connsiteY14" fmla="*/ 6395 h 879266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37843 w 750835"/>
              <a:gd name="connsiteY2" fmla="*/ 274635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11388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11703 w 753187"/>
              <a:gd name="connsiteY0" fmla="*/ 5112 h 877983"/>
              <a:gd name="connsiteX1" fmla="*/ 387202 w 753187"/>
              <a:gd name="connsiteY1" fmla="*/ 188878 h 877983"/>
              <a:gd name="connsiteX2" fmla="*/ 260613 w 753187"/>
              <a:gd name="connsiteY2" fmla="*/ 311388 h 877983"/>
              <a:gd name="connsiteX3" fmla="*/ 203444 w 753187"/>
              <a:gd name="connsiteY3" fmla="*/ 458399 h 877983"/>
              <a:gd name="connsiteX4" fmla="*/ 301449 w 753187"/>
              <a:gd name="connsiteY4" fmla="*/ 584993 h 877983"/>
              <a:gd name="connsiteX5" fmla="*/ 448455 w 753187"/>
              <a:gd name="connsiteY5" fmla="*/ 638080 h 877983"/>
              <a:gd name="connsiteX6" fmla="*/ 628130 w 753187"/>
              <a:gd name="connsiteY6" fmla="*/ 535989 h 877983"/>
              <a:gd name="connsiteX7" fmla="*/ 750635 w 753187"/>
              <a:gd name="connsiteY7" fmla="*/ 580909 h 877983"/>
              <a:gd name="connsiteX8" fmla="*/ 689382 w 753187"/>
              <a:gd name="connsiteY8" fmla="*/ 695251 h 877983"/>
              <a:gd name="connsiteX9" fmla="*/ 444371 w 753187"/>
              <a:gd name="connsiteY9" fmla="*/ 874932 h 877983"/>
              <a:gd name="connsiteX10" fmla="*/ 183027 w 753187"/>
              <a:gd name="connsiteY10" fmla="*/ 793258 h 877983"/>
              <a:gd name="connsiteX11" fmla="*/ 52354 w 753187"/>
              <a:gd name="connsiteY11" fmla="*/ 601327 h 877983"/>
              <a:gd name="connsiteX12" fmla="*/ 19686 w 753187"/>
              <a:gd name="connsiteY12" fmla="*/ 225630 h 877983"/>
              <a:gd name="connsiteX13" fmla="*/ 134025 w 753187"/>
              <a:gd name="connsiteY13" fmla="*/ 66367 h 877983"/>
              <a:gd name="connsiteX14" fmla="*/ 411703 w 753187"/>
              <a:gd name="connsiteY14" fmla="*/ 5112 h 877983"/>
              <a:gd name="connsiteX0" fmla="*/ 408009 w 749493"/>
              <a:gd name="connsiteY0" fmla="*/ 5112 h 877983"/>
              <a:gd name="connsiteX1" fmla="*/ 383508 w 749493"/>
              <a:gd name="connsiteY1" fmla="*/ 188878 h 877983"/>
              <a:gd name="connsiteX2" fmla="*/ 256919 w 749493"/>
              <a:gd name="connsiteY2" fmla="*/ 311388 h 877983"/>
              <a:gd name="connsiteX3" fmla="*/ 199750 w 749493"/>
              <a:gd name="connsiteY3" fmla="*/ 458399 h 877983"/>
              <a:gd name="connsiteX4" fmla="*/ 297755 w 749493"/>
              <a:gd name="connsiteY4" fmla="*/ 584993 h 877983"/>
              <a:gd name="connsiteX5" fmla="*/ 444761 w 749493"/>
              <a:gd name="connsiteY5" fmla="*/ 638080 h 877983"/>
              <a:gd name="connsiteX6" fmla="*/ 624436 w 749493"/>
              <a:gd name="connsiteY6" fmla="*/ 535989 h 877983"/>
              <a:gd name="connsiteX7" fmla="*/ 746941 w 749493"/>
              <a:gd name="connsiteY7" fmla="*/ 580909 h 877983"/>
              <a:gd name="connsiteX8" fmla="*/ 685688 w 749493"/>
              <a:gd name="connsiteY8" fmla="*/ 695251 h 877983"/>
              <a:gd name="connsiteX9" fmla="*/ 440677 w 749493"/>
              <a:gd name="connsiteY9" fmla="*/ 874932 h 877983"/>
              <a:gd name="connsiteX10" fmla="*/ 179333 w 749493"/>
              <a:gd name="connsiteY10" fmla="*/ 793258 h 877983"/>
              <a:gd name="connsiteX11" fmla="*/ 48660 w 749493"/>
              <a:gd name="connsiteY11" fmla="*/ 601327 h 877983"/>
              <a:gd name="connsiteX12" fmla="*/ 15992 w 749493"/>
              <a:gd name="connsiteY12" fmla="*/ 225630 h 877983"/>
              <a:gd name="connsiteX13" fmla="*/ 130331 w 749493"/>
              <a:gd name="connsiteY13" fmla="*/ 66367 h 877983"/>
              <a:gd name="connsiteX14" fmla="*/ 408009 w 749493"/>
              <a:gd name="connsiteY14" fmla="*/ 5112 h 87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9493" h="877983">
                <a:moveTo>
                  <a:pt x="408009" y="5112"/>
                </a:moveTo>
                <a:cubicBezTo>
                  <a:pt x="450205" y="25530"/>
                  <a:pt x="408690" y="137832"/>
                  <a:pt x="383508" y="188878"/>
                </a:cubicBezTo>
                <a:cubicBezTo>
                  <a:pt x="358326" y="239924"/>
                  <a:pt x="287545" y="266468"/>
                  <a:pt x="256919" y="311388"/>
                </a:cubicBezTo>
                <a:cubicBezTo>
                  <a:pt x="226293" y="356308"/>
                  <a:pt x="192944" y="412798"/>
                  <a:pt x="199750" y="458399"/>
                </a:cubicBezTo>
                <a:cubicBezTo>
                  <a:pt x="206556" y="504000"/>
                  <a:pt x="256920" y="555046"/>
                  <a:pt x="297755" y="584993"/>
                </a:cubicBezTo>
                <a:cubicBezTo>
                  <a:pt x="338590" y="614940"/>
                  <a:pt x="390314" y="646247"/>
                  <a:pt x="444761" y="638080"/>
                </a:cubicBezTo>
                <a:cubicBezTo>
                  <a:pt x="499208" y="629913"/>
                  <a:pt x="574073" y="545517"/>
                  <a:pt x="624436" y="535989"/>
                </a:cubicBezTo>
                <a:cubicBezTo>
                  <a:pt x="674799" y="526461"/>
                  <a:pt x="736732" y="554365"/>
                  <a:pt x="746941" y="580909"/>
                </a:cubicBezTo>
                <a:cubicBezTo>
                  <a:pt x="757150" y="607453"/>
                  <a:pt x="736732" y="646247"/>
                  <a:pt x="685688" y="695251"/>
                </a:cubicBezTo>
                <a:cubicBezTo>
                  <a:pt x="634644" y="744255"/>
                  <a:pt x="525069" y="858598"/>
                  <a:pt x="440677" y="874932"/>
                </a:cubicBezTo>
                <a:cubicBezTo>
                  <a:pt x="356285" y="891266"/>
                  <a:pt x="244669" y="838859"/>
                  <a:pt x="179333" y="793258"/>
                </a:cubicBezTo>
                <a:cubicBezTo>
                  <a:pt x="113997" y="747657"/>
                  <a:pt x="67717" y="659179"/>
                  <a:pt x="48660" y="601327"/>
                </a:cubicBezTo>
                <a:cubicBezTo>
                  <a:pt x="29603" y="543475"/>
                  <a:pt x="-27566" y="367878"/>
                  <a:pt x="15992" y="225630"/>
                </a:cubicBezTo>
                <a:cubicBezTo>
                  <a:pt x="51382" y="128303"/>
                  <a:pt x="64995" y="103120"/>
                  <a:pt x="130331" y="66367"/>
                </a:cubicBezTo>
                <a:cubicBezTo>
                  <a:pt x="195667" y="29614"/>
                  <a:pt x="365813" y="-15306"/>
                  <a:pt x="408009" y="5112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 44"/>
          <p:cNvSpPr/>
          <p:nvPr/>
        </p:nvSpPr>
        <p:spPr>
          <a:xfrm>
            <a:off x="6792395" y="1714985"/>
            <a:ext cx="876628" cy="750092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6628" h="750092">
                <a:moveTo>
                  <a:pt x="526621" y="2508"/>
                </a:moveTo>
                <a:cubicBezTo>
                  <a:pt x="562011" y="16120"/>
                  <a:pt x="515051" y="119574"/>
                  <a:pt x="485786" y="157688"/>
                </a:cubicBezTo>
                <a:cubicBezTo>
                  <a:pt x="456521" y="195802"/>
                  <a:pt x="389823" y="195801"/>
                  <a:pt x="351030" y="231193"/>
                </a:cubicBezTo>
                <a:cubicBezTo>
                  <a:pt x="312237" y="266585"/>
                  <a:pt x="257790" y="329882"/>
                  <a:pt x="253026" y="370038"/>
                </a:cubicBezTo>
                <a:cubicBezTo>
                  <a:pt x="248262" y="410194"/>
                  <a:pt x="273444" y="448989"/>
                  <a:pt x="322446" y="472130"/>
                </a:cubicBezTo>
                <a:cubicBezTo>
                  <a:pt x="371448" y="495271"/>
                  <a:pt x="474897" y="510924"/>
                  <a:pt x="547039" y="508882"/>
                </a:cubicBezTo>
                <a:cubicBezTo>
                  <a:pt x="619181" y="506840"/>
                  <a:pt x="700851" y="456476"/>
                  <a:pt x="755298" y="459879"/>
                </a:cubicBezTo>
                <a:cubicBezTo>
                  <a:pt x="809745" y="463282"/>
                  <a:pt x="864192" y="498674"/>
                  <a:pt x="873720" y="529301"/>
                </a:cubicBezTo>
                <a:cubicBezTo>
                  <a:pt x="883248" y="559928"/>
                  <a:pt x="870997" y="606890"/>
                  <a:pt x="812467" y="643643"/>
                </a:cubicBezTo>
                <a:cubicBezTo>
                  <a:pt x="753937" y="680396"/>
                  <a:pt x="625987" y="745734"/>
                  <a:pt x="522538" y="749818"/>
                </a:cubicBezTo>
                <a:cubicBezTo>
                  <a:pt x="419089" y="753902"/>
                  <a:pt x="276847" y="711704"/>
                  <a:pt x="191774" y="668145"/>
                </a:cubicBezTo>
                <a:cubicBezTo>
                  <a:pt x="106701" y="624586"/>
                  <a:pt x="36600" y="556525"/>
                  <a:pt x="12099" y="488464"/>
                </a:cubicBezTo>
                <a:cubicBezTo>
                  <a:pt x="-12402" y="420403"/>
                  <a:pt x="1209" y="328521"/>
                  <a:pt x="44767" y="259779"/>
                </a:cubicBezTo>
                <a:cubicBezTo>
                  <a:pt x="88324" y="191037"/>
                  <a:pt x="191774" y="118893"/>
                  <a:pt x="273444" y="76014"/>
                </a:cubicBezTo>
                <a:cubicBezTo>
                  <a:pt x="355114" y="33135"/>
                  <a:pt x="491231" y="-11104"/>
                  <a:pt x="526621" y="2508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orme libre 45"/>
          <p:cNvSpPr/>
          <p:nvPr/>
        </p:nvSpPr>
        <p:spPr>
          <a:xfrm rot="10800000">
            <a:off x="7303547" y="1758432"/>
            <a:ext cx="749493" cy="877983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47039 w 876888"/>
              <a:gd name="connsiteY5" fmla="*/ 50888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71540 w 876888"/>
              <a:gd name="connsiteY5" fmla="*/ 58647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272"/>
              <a:gd name="connsiteY0" fmla="*/ 2508 h 823441"/>
              <a:gd name="connsiteX1" fmla="*/ 485786 w 876272"/>
              <a:gd name="connsiteY1" fmla="*/ 157688 h 823441"/>
              <a:gd name="connsiteX2" fmla="*/ 351030 w 876272"/>
              <a:gd name="connsiteY2" fmla="*/ 231193 h 823441"/>
              <a:gd name="connsiteX3" fmla="*/ 253026 w 876272"/>
              <a:gd name="connsiteY3" fmla="*/ 370038 h 823441"/>
              <a:gd name="connsiteX4" fmla="*/ 322446 w 876272"/>
              <a:gd name="connsiteY4" fmla="*/ 472130 h 823441"/>
              <a:gd name="connsiteX5" fmla="*/ 571540 w 876272"/>
              <a:gd name="connsiteY5" fmla="*/ 586472 h 823441"/>
              <a:gd name="connsiteX6" fmla="*/ 751215 w 876272"/>
              <a:gd name="connsiteY6" fmla="*/ 484381 h 823441"/>
              <a:gd name="connsiteX7" fmla="*/ 873720 w 876272"/>
              <a:gd name="connsiteY7" fmla="*/ 529301 h 823441"/>
              <a:gd name="connsiteX8" fmla="*/ 812467 w 876272"/>
              <a:gd name="connsiteY8" fmla="*/ 643643 h 823441"/>
              <a:gd name="connsiteX9" fmla="*/ 567456 w 876272"/>
              <a:gd name="connsiteY9" fmla="*/ 823324 h 823441"/>
              <a:gd name="connsiteX10" fmla="*/ 191774 w 876272"/>
              <a:gd name="connsiteY10" fmla="*/ 668145 h 823441"/>
              <a:gd name="connsiteX11" fmla="*/ 12099 w 876272"/>
              <a:gd name="connsiteY11" fmla="*/ 488464 h 823441"/>
              <a:gd name="connsiteX12" fmla="*/ 44767 w 876272"/>
              <a:gd name="connsiteY12" fmla="*/ 259779 h 823441"/>
              <a:gd name="connsiteX13" fmla="*/ 273444 w 876272"/>
              <a:gd name="connsiteY13" fmla="*/ 76014 h 823441"/>
              <a:gd name="connsiteX14" fmla="*/ 526621 w 876272"/>
              <a:gd name="connsiteY14" fmla="*/ 2508 h 823441"/>
              <a:gd name="connsiteX0" fmla="*/ 535091 w 884742"/>
              <a:gd name="connsiteY0" fmla="*/ 2508 h 826875"/>
              <a:gd name="connsiteX1" fmla="*/ 494256 w 884742"/>
              <a:gd name="connsiteY1" fmla="*/ 157688 h 826875"/>
              <a:gd name="connsiteX2" fmla="*/ 359500 w 884742"/>
              <a:gd name="connsiteY2" fmla="*/ 231193 h 826875"/>
              <a:gd name="connsiteX3" fmla="*/ 261496 w 884742"/>
              <a:gd name="connsiteY3" fmla="*/ 370038 h 826875"/>
              <a:gd name="connsiteX4" fmla="*/ 330916 w 884742"/>
              <a:gd name="connsiteY4" fmla="*/ 472130 h 826875"/>
              <a:gd name="connsiteX5" fmla="*/ 580010 w 884742"/>
              <a:gd name="connsiteY5" fmla="*/ 586472 h 826875"/>
              <a:gd name="connsiteX6" fmla="*/ 759685 w 884742"/>
              <a:gd name="connsiteY6" fmla="*/ 484381 h 826875"/>
              <a:gd name="connsiteX7" fmla="*/ 882190 w 884742"/>
              <a:gd name="connsiteY7" fmla="*/ 529301 h 826875"/>
              <a:gd name="connsiteX8" fmla="*/ 820937 w 884742"/>
              <a:gd name="connsiteY8" fmla="*/ 643643 h 826875"/>
              <a:gd name="connsiteX9" fmla="*/ 575926 w 884742"/>
              <a:gd name="connsiteY9" fmla="*/ 823324 h 826875"/>
              <a:gd name="connsiteX10" fmla="*/ 314582 w 884742"/>
              <a:gd name="connsiteY10" fmla="*/ 741650 h 826875"/>
              <a:gd name="connsiteX11" fmla="*/ 20569 w 884742"/>
              <a:gd name="connsiteY11" fmla="*/ 488464 h 826875"/>
              <a:gd name="connsiteX12" fmla="*/ 53237 w 884742"/>
              <a:gd name="connsiteY12" fmla="*/ 259779 h 826875"/>
              <a:gd name="connsiteX13" fmla="*/ 281914 w 884742"/>
              <a:gd name="connsiteY13" fmla="*/ 76014 h 826875"/>
              <a:gd name="connsiteX14" fmla="*/ 535091 w 884742"/>
              <a:gd name="connsiteY14" fmla="*/ 2508 h 82687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59500 w 884742"/>
              <a:gd name="connsiteY2" fmla="*/ 275113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75834 w 884742"/>
              <a:gd name="connsiteY2" fmla="*/ 295532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330916 w 884742"/>
              <a:gd name="connsiteY4" fmla="*/ 515450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92168 w 884742"/>
              <a:gd name="connsiteY2" fmla="*/ 299016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6826 h 876113"/>
              <a:gd name="connsiteX1" fmla="*/ 518757 w 884742"/>
              <a:gd name="connsiteY1" fmla="*/ 186508 h 876113"/>
              <a:gd name="connsiteX2" fmla="*/ 392168 w 884742"/>
              <a:gd name="connsiteY2" fmla="*/ 304934 h 876113"/>
              <a:gd name="connsiteX3" fmla="*/ 334999 w 884742"/>
              <a:gd name="connsiteY3" fmla="*/ 456029 h 876113"/>
              <a:gd name="connsiteX4" fmla="*/ 433004 w 884742"/>
              <a:gd name="connsiteY4" fmla="*/ 582623 h 876113"/>
              <a:gd name="connsiteX5" fmla="*/ 580010 w 884742"/>
              <a:gd name="connsiteY5" fmla="*/ 635710 h 876113"/>
              <a:gd name="connsiteX6" fmla="*/ 759685 w 884742"/>
              <a:gd name="connsiteY6" fmla="*/ 533619 h 876113"/>
              <a:gd name="connsiteX7" fmla="*/ 882190 w 884742"/>
              <a:gd name="connsiteY7" fmla="*/ 578539 h 876113"/>
              <a:gd name="connsiteX8" fmla="*/ 820937 w 884742"/>
              <a:gd name="connsiteY8" fmla="*/ 692881 h 876113"/>
              <a:gd name="connsiteX9" fmla="*/ 575926 w 884742"/>
              <a:gd name="connsiteY9" fmla="*/ 872562 h 876113"/>
              <a:gd name="connsiteX10" fmla="*/ 314582 w 884742"/>
              <a:gd name="connsiteY10" fmla="*/ 790888 h 876113"/>
              <a:gd name="connsiteX11" fmla="*/ 20569 w 884742"/>
              <a:gd name="connsiteY11" fmla="*/ 537702 h 876113"/>
              <a:gd name="connsiteX12" fmla="*/ 53237 w 884742"/>
              <a:gd name="connsiteY12" fmla="*/ 309017 h 876113"/>
              <a:gd name="connsiteX13" fmla="*/ 265580 w 884742"/>
              <a:gd name="connsiteY13" fmla="*/ 63997 h 876113"/>
              <a:gd name="connsiteX14" fmla="*/ 551425 w 884742"/>
              <a:gd name="connsiteY14" fmla="*/ 6826 h 876113"/>
              <a:gd name="connsiteX0" fmla="*/ 543258 w 884742"/>
              <a:gd name="connsiteY0" fmla="*/ 6395 h 879766"/>
              <a:gd name="connsiteX1" fmla="*/ 518757 w 884742"/>
              <a:gd name="connsiteY1" fmla="*/ 190161 h 879766"/>
              <a:gd name="connsiteX2" fmla="*/ 392168 w 884742"/>
              <a:gd name="connsiteY2" fmla="*/ 308587 h 879766"/>
              <a:gd name="connsiteX3" fmla="*/ 334999 w 884742"/>
              <a:gd name="connsiteY3" fmla="*/ 459682 h 879766"/>
              <a:gd name="connsiteX4" fmla="*/ 433004 w 884742"/>
              <a:gd name="connsiteY4" fmla="*/ 586276 h 879766"/>
              <a:gd name="connsiteX5" fmla="*/ 580010 w 884742"/>
              <a:gd name="connsiteY5" fmla="*/ 639363 h 879766"/>
              <a:gd name="connsiteX6" fmla="*/ 759685 w 884742"/>
              <a:gd name="connsiteY6" fmla="*/ 537272 h 879766"/>
              <a:gd name="connsiteX7" fmla="*/ 882190 w 884742"/>
              <a:gd name="connsiteY7" fmla="*/ 582192 h 879766"/>
              <a:gd name="connsiteX8" fmla="*/ 820937 w 884742"/>
              <a:gd name="connsiteY8" fmla="*/ 696534 h 879766"/>
              <a:gd name="connsiteX9" fmla="*/ 575926 w 884742"/>
              <a:gd name="connsiteY9" fmla="*/ 876215 h 879766"/>
              <a:gd name="connsiteX10" fmla="*/ 314582 w 884742"/>
              <a:gd name="connsiteY10" fmla="*/ 794541 h 879766"/>
              <a:gd name="connsiteX11" fmla="*/ 20569 w 884742"/>
              <a:gd name="connsiteY11" fmla="*/ 541355 h 879766"/>
              <a:gd name="connsiteX12" fmla="*/ 53237 w 884742"/>
              <a:gd name="connsiteY12" fmla="*/ 312670 h 879766"/>
              <a:gd name="connsiteX13" fmla="*/ 265580 w 884742"/>
              <a:gd name="connsiteY13" fmla="*/ 67650 h 879766"/>
              <a:gd name="connsiteX14" fmla="*/ 543258 w 884742"/>
              <a:gd name="connsiteY14" fmla="*/ 6395 h 879766"/>
              <a:gd name="connsiteX0" fmla="*/ 526542 w 868026"/>
              <a:gd name="connsiteY0" fmla="*/ 6395 h 879766"/>
              <a:gd name="connsiteX1" fmla="*/ 502041 w 868026"/>
              <a:gd name="connsiteY1" fmla="*/ 190161 h 879766"/>
              <a:gd name="connsiteX2" fmla="*/ 375452 w 868026"/>
              <a:gd name="connsiteY2" fmla="*/ 308587 h 879766"/>
              <a:gd name="connsiteX3" fmla="*/ 318283 w 868026"/>
              <a:gd name="connsiteY3" fmla="*/ 459682 h 879766"/>
              <a:gd name="connsiteX4" fmla="*/ 416288 w 868026"/>
              <a:gd name="connsiteY4" fmla="*/ 586276 h 879766"/>
              <a:gd name="connsiteX5" fmla="*/ 563294 w 868026"/>
              <a:gd name="connsiteY5" fmla="*/ 639363 h 879766"/>
              <a:gd name="connsiteX6" fmla="*/ 742969 w 868026"/>
              <a:gd name="connsiteY6" fmla="*/ 537272 h 879766"/>
              <a:gd name="connsiteX7" fmla="*/ 865474 w 868026"/>
              <a:gd name="connsiteY7" fmla="*/ 582192 h 879766"/>
              <a:gd name="connsiteX8" fmla="*/ 804221 w 868026"/>
              <a:gd name="connsiteY8" fmla="*/ 696534 h 879766"/>
              <a:gd name="connsiteX9" fmla="*/ 559210 w 868026"/>
              <a:gd name="connsiteY9" fmla="*/ 876215 h 879766"/>
              <a:gd name="connsiteX10" fmla="*/ 297866 w 868026"/>
              <a:gd name="connsiteY10" fmla="*/ 794541 h 879766"/>
              <a:gd name="connsiteX11" fmla="*/ 3853 w 868026"/>
              <a:gd name="connsiteY11" fmla="*/ 541355 h 879766"/>
              <a:gd name="connsiteX12" fmla="*/ 138609 w 868026"/>
              <a:gd name="connsiteY12" fmla="*/ 312670 h 879766"/>
              <a:gd name="connsiteX13" fmla="*/ 248864 w 868026"/>
              <a:gd name="connsiteY13" fmla="*/ 67650 h 879766"/>
              <a:gd name="connsiteX14" fmla="*/ 526542 w 868026"/>
              <a:gd name="connsiteY14" fmla="*/ 6395 h 879766"/>
              <a:gd name="connsiteX0" fmla="*/ 405149 w 746633"/>
              <a:gd name="connsiteY0" fmla="*/ 6395 h 879266"/>
              <a:gd name="connsiteX1" fmla="*/ 380648 w 746633"/>
              <a:gd name="connsiteY1" fmla="*/ 190161 h 879266"/>
              <a:gd name="connsiteX2" fmla="*/ 254059 w 746633"/>
              <a:gd name="connsiteY2" fmla="*/ 308587 h 879266"/>
              <a:gd name="connsiteX3" fmla="*/ 196890 w 746633"/>
              <a:gd name="connsiteY3" fmla="*/ 459682 h 879266"/>
              <a:gd name="connsiteX4" fmla="*/ 294895 w 746633"/>
              <a:gd name="connsiteY4" fmla="*/ 586276 h 879266"/>
              <a:gd name="connsiteX5" fmla="*/ 441901 w 746633"/>
              <a:gd name="connsiteY5" fmla="*/ 639363 h 879266"/>
              <a:gd name="connsiteX6" fmla="*/ 621576 w 746633"/>
              <a:gd name="connsiteY6" fmla="*/ 537272 h 879266"/>
              <a:gd name="connsiteX7" fmla="*/ 744081 w 746633"/>
              <a:gd name="connsiteY7" fmla="*/ 582192 h 879266"/>
              <a:gd name="connsiteX8" fmla="*/ 682828 w 746633"/>
              <a:gd name="connsiteY8" fmla="*/ 696534 h 879266"/>
              <a:gd name="connsiteX9" fmla="*/ 437817 w 746633"/>
              <a:gd name="connsiteY9" fmla="*/ 876215 h 879266"/>
              <a:gd name="connsiteX10" fmla="*/ 176473 w 746633"/>
              <a:gd name="connsiteY10" fmla="*/ 794541 h 879266"/>
              <a:gd name="connsiteX11" fmla="*/ 49884 w 746633"/>
              <a:gd name="connsiteY11" fmla="*/ 602610 h 879266"/>
              <a:gd name="connsiteX12" fmla="*/ 17216 w 746633"/>
              <a:gd name="connsiteY12" fmla="*/ 312670 h 879266"/>
              <a:gd name="connsiteX13" fmla="*/ 127471 w 746633"/>
              <a:gd name="connsiteY13" fmla="*/ 67650 h 879266"/>
              <a:gd name="connsiteX14" fmla="*/ 405149 w 746633"/>
              <a:gd name="connsiteY14" fmla="*/ 6395 h 879266"/>
              <a:gd name="connsiteX0" fmla="*/ 398555 w 740039"/>
              <a:gd name="connsiteY0" fmla="*/ 6395 h 879326"/>
              <a:gd name="connsiteX1" fmla="*/ 374054 w 740039"/>
              <a:gd name="connsiteY1" fmla="*/ 190161 h 879326"/>
              <a:gd name="connsiteX2" fmla="*/ 247465 w 740039"/>
              <a:gd name="connsiteY2" fmla="*/ 308587 h 879326"/>
              <a:gd name="connsiteX3" fmla="*/ 190296 w 740039"/>
              <a:gd name="connsiteY3" fmla="*/ 459682 h 879326"/>
              <a:gd name="connsiteX4" fmla="*/ 288301 w 740039"/>
              <a:gd name="connsiteY4" fmla="*/ 586276 h 879326"/>
              <a:gd name="connsiteX5" fmla="*/ 435307 w 740039"/>
              <a:gd name="connsiteY5" fmla="*/ 639363 h 879326"/>
              <a:gd name="connsiteX6" fmla="*/ 614982 w 740039"/>
              <a:gd name="connsiteY6" fmla="*/ 537272 h 879326"/>
              <a:gd name="connsiteX7" fmla="*/ 737487 w 740039"/>
              <a:gd name="connsiteY7" fmla="*/ 582192 h 879326"/>
              <a:gd name="connsiteX8" fmla="*/ 676234 w 740039"/>
              <a:gd name="connsiteY8" fmla="*/ 696534 h 879326"/>
              <a:gd name="connsiteX9" fmla="*/ 431223 w 740039"/>
              <a:gd name="connsiteY9" fmla="*/ 876215 h 879326"/>
              <a:gd name="connsiteX10" fmla="*/ 169879 w 740039"/>
              <a:gd name="connsiteY10" fmla="*/ 794541 h 879326"/>
              <a:gd name="connsiteX11" fmla="*/ 96376 w 740039"/>
              <a:gd name="connsiteY11" fmla="*/ 594443 h 879326"/>
              <a:gd name="connsiteX12" fmla="*/ 10622 w 740039"/>
              <a:gd name="connsiteY12" fmla="*/ 312670 h 879326"/>
              <a:gd name="connsiteX13" fmla="*/ 120877 w 740039"/>
              <a:gd name="connsiteY13" fmla="*/ 67650 h 879326"/>
              <a:gd name="connsiteX14" fmla="*/ 398555 w 740039"/>
              <a:gd name="connsiteY14" fmla="*/ 6395 h 879326"/>
              <a:gd name="connsiteX0" fmla="*/ 405985 w 747469"/>
              <a:gd name="connsiteY0" fmla="*/ 6395 h 879266"/>
              <a:gd name="connsiteX1" fmla="*/ 381484 w 747469"/>
              <a:gd name="connsiteY1" fmla="*/ 190161 h 879266"/>
              <a:gd name="connsiteX2" fmla="*/ 254895 w 747469"/>
              <a:gd name="connsiteY2" fmla="*/ 308587 h 879266"/>
              <a:gd name="connsiteX3" fmla="*/ 197726 w 747469"/>
              <a:gd name="connsiteY3" fmla="*/ 459682 h 879266"/>
              <a:gd name="connsiteX4" fmla="*/ 295731 w 747469"/>
              <a:gd name="connsiteY4" fmla="*/ 586276 h 879266"/>
              <a:gd name="connsiteX5" fmla="*/ 442737 w 747469"/>
              <a:gd name="connsiteY5" fmla="*/ 639363 h 879266"/>
              <a:gd name="connsiteX6" fmla="*/ 622412 w 747469"/>
              <a:gd name="connsiteY6" fmla="*/ 537272 h 879266"/>
              <a:gd name="connsiteX7" fmla="*/ 744917 w 747469"/>
              <a:gd name="connsiteY7" fmla="*/ 582192 h 879266"/>
              <a:gd name="connsiteX8" fmla="*/ 683664 w 747469"/>
              <a:gd name="connsiteY8" fmla="*/ 696534 h 879266"/>
              <a:gd name="connsiteX9" fmla="*/ 438653 w 747469"/>
              <a:gd name="connsiteY9" fmla="*/ 876215 h 879266"/>
              <a:gd name="connsiteX10" fmla="*/ 177309 w 747469"/>
              <a:gd name="connsiteY10" fmla="*/ 794541 h 879266"/>
              <a:gd name="connsiteX11" fmla="*/ 46636 w 747469"/>
              <a:gd name="connsiteY11" fmla="*/ 602610 h 879266"/>
              <a:gd name="connsiteX12" fmla="*/ 18052 w 747469"/>
              <a:gd name="connsiteY12" fmla="*/ 312670 h 879266"/>
              <a:gd name="connsiteX13" fmla="*/ 128307 w 747469"/>
              <a:gd name="connsiteY13" fmla="*/ 67650 h 879266"/>
              <a:gd name="connsiteX14" fmla="*/ 405985 w 747469"/>
              <a:gd name="connsiteY14" fmla="*/ 6395 h 879266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37843 w 750835"/>
              <a:gd name="connsiteY2" fmla="*/ 274635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11388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11703 w 753187"/>
              <a:gd name="connsiteY0" fmla="*/ 5112 h 877983"/>
              <a:gd name="connsiteX1" fmla="*/ 387202 w 753187"/>
              <a:gd name="connsiteY1" fmla="*/ 188878 h 877983"/>
              <a:gd name="connsiteX2" fmla="*/ 260613 w 753187"/>
              <a:gd name="connsiteY2" fmla="*/ 311388 h 877983"/>
              <a:gd name="connsiteX3" fmla="*/ 203444 w 753187"/>
              <a:gd name="connsiteY3" fmla="*/ 458399 h 877983"/>
              <a:gd name="connsiteX4" fmla="*/ 301449 w 753187"/>
              <a:gd name="connsiteY4" fmla="*/ 584993 h 877983"/>
              <a:gd name="connsiteX5" fmla="*/ 448455 w 753187"/>
              <a:gd name="connsiteY5" fmla="*/ 638080 h 877983"/>
              <a:gd name="connsiteX6" fmla="*/ 628130 w 753187"/>
              <a:gd name="connsiteY6" fmla="*/ 535989 h 877983"/>
              <a:gd name="connsiteX7" fmla="*/ 750635 w 753187"/>
              <a:gd name="connsiteY7" fmla="*/ 580909 h 877983"/>
              <a:gd name="connsiteX8" fmla="*/ 689382 w 753187"/>
              <a:gd name="connsiteY8" fmla="*/ 695251 h 877983"/>
              <a:gd name="connsiteX9" fmla="*/ 444371 w 753187"/>
              <a:gd name="connsiteY9" fmla="*/ 874932 h 877983"/>
              <a:gd name="connsiteX10" fmla="*/ 183027 w 753187"/>
              <a:gd name="connsiteY10" fmla="*/ 793258 h 877983"/>
              <a:gd name="connsiteX11" fmla="*/ 52354 w 753187"/>
              <a:gd name="connsiteY11" fmla="*/ 601327 h 877983"/>
              <a:gd name="connsiteX12" fmla="*/ 19686 w 753187"/>
              <a:gd name="connsiteY12" fmla="*/ 225630 h 877983"/>
              <a:gd name="connsiteX13" fmla="*/ 134025 w 753187"/>
              <a:gd name="connsiteY13" fmla="*/ 66367 h 877983"/>
              <a:gd name="connsiteX14" fmla="*/ 411703 w 753187"/>
              <a:gd name="connsiteY14" fmla="*/ 5112 h 877983"/>
              <a:gd name="connsiteX0" fmla="*/ 408009 w 749493"/>
              <a:gd name="connsiteY0" fmla="*/ 5112 h 877983"/>
              <a:gd name="connsiteX1" fmla="*/ 383508 w 749493"/>
              <a:gd name="connsiteY1" fmla="*/ 188878 h 877983"/>
              <a:gd name="connsiteX2" fmla="*/ 256919 w 749493"/>
              <a:gd name="connsiteY2" fmla="*/ 311388 h 877983"/>
              <a:gd name="connsiteX3" fmla="*/ 199750 w 749493"/>
              <a:gd name="connsiteY3" fmla="*/ 458399 h 877983"/>
              <a:gd name="connsiteX4" fmla="*/ 297755 w 749493"/>
              <a:gd name="connsiteY4" fmla="*/ 584993 h 877983"/>
              <a:gd name="connsiteX5" fmla="*/ 444761 w 749493"/>
              <a:gd name="connsiteY5" fmla="*/ 638080 h 877983"/>
              <a:gd name="connsiteX6" fmla="*/ 624436 w 749493"/>
              <a:gd name="connsiteY6" fmla="*/ 535989 h 877983"/>
              <a:gd name="connsiteX7" fmla="*/ 746941 w 749493"/>
              <a:gd name="connsiteY7" fmla="*/ 580909 h 877983"/>
              <a:gd name="connsiteX8" fmla="*/ 685688 w 749493"/>
              <a:gd name="connsiteY8" fmla="*/ 695251 h 877983"/>
              <a:gd name="connsiteX9" fmla="*/ 440677 w 749493"/>
              <a:gd name="connsiteY9" fmla="*/ 874932 h 877983"/>
              <a:gd name="connsiteX10" fmla="*/ 179333 w 749493"/>
              <a:gd name="connsiteY10" fmla="*/ 793258 h 877983"/>
              <a:gd name="connsiteX11" fmla="*/ 48660 w 749493"/>
              <a:gd name="connsiteY11" fmla="*/ 601327 h 877983"/>
              <a:gd name="connsiteX12" fmla="*/ 15992 w 749493"/>
              <a:gd name="connsiteY12" fmla="*/ 225630 h 877983"/>
              <a:gd name="connsiteX13" fmla="*/ 130331 w 749493"/>
              <a:gd name="connsiteY13" fmla="*/ 66367 h 877983"/>
              <a:gd name="connsiteX14" fmla="*/ 408009 w 749493"/>
              <a:gd name="connsiteY14" fmla="*/ 5112 h 87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9493" h="877983">
                <a:moveTo>
                  <a:pt x="408009" y="5112"/>
                </a:moveTo>
                <a:cubicBezTo>
                  <a:pt x="450205" y="25530"/>
                  <a:pt x="408690" y="137832"/>
                  <a:pt x="383508" y="188878"/>
                </a:cubicBezTo>
                <a:cubicBezTo>
                  <a:pt x="358326" y="239924"/>
                  <a:pt x="287545" y="266468"/>
                  <a:pt x="256919" y="311388"/>
                </a:cubicBezTo>
                <a:cubicBezTo>
                  <a:pt x="226293" y="356308"/>
                  <a:pt x="192944" y="412798"/>
                  <a:pt x="199750" y="458399"/>
                </a:cubicBezTo>
                <a:cubicBezTo>
                  <a:pt x="206556" y="504000"/>
                  <a:pt x="256920" y="555046"/>
                  <a:pt x="297755" y="584993"/>
                </a:cubicBezTo>
                <a:cubicBezTo>
                  <a:pt x="338590" y="614940"/>
                  <a:pt x="390314" y="646247"/>
                  <a:pt x="444761" y="638080"/>
                </a:cubicBezTo>
                <a:cubicBezTo>
                  <a:pt x="499208" y="629913"/>
                  <a:pt x="574073" y="545517"/>
                  <a:pt x="624436" y="535989"/>
                </a:cubicBezTo>
                <a:cubicBezTo>
                  <a:pt x="674799" y="526461"/>
                  <a:pt x="736732" y="554365"/>
                  <a:pt x="746941" y="580909"/>
                </a:cubicBezTo>
                <a:cubicBezTo>
                  <a:pt x="757150" y="607453"/>
                  <a:pt x="736732" y="646247"/>
                  <a:pt x="685688" y="695251"/>
                </a:cubicBezTo>
                <a:cubicBezTo>
                  <a:pt x="634644" y="744255"/>
                  <a:pt x="525069" y="858598"/>
                  <a:pt x="440677" y="874932"/>
                </a:cubicBezTo>
                <a:cubicBezTo>
                  <a:pt x="356285" y="891266"/>
                  <a:pt x="244669" y="838859"/>
                  <a:pt x="179333" y="793258"/>
                </a:cubicBezTo>
                <a:cubicBezTo>
                  <a:pt x="113997" y="747657"/>
                  <a:pt x="67717" y="659179"/>
                  <a:pt x="48660" y="601327"/>
                </a:cubicBezTo>
                <a:cubicBezTo>
                  <a:pt x="29603" y="543475"/>
                  <a:pt x="-27566" y="367878"/>
                  <a:pt x="15992" y="225630"/>
                </a:cubicBezTo>
                <a:cubicBezTo>
                  <a:pt x="51382" y="128303"/>
                  <a:pt x="64995" y="103120"/>
                  <a:pt x="130331" y="66367"/>
                </a:cubicBezTo>
                <a:cubicBezTo>
                  <a:pt x="195667" y="29614"/>
                  <a:pt x="365813" y="-15306"/>
                  <a:pt x="408009" y="5112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orme libre 46"/>
          <p:cNvSpPr/>
          <p:nvPr/>
        </p:nvSpPr>
        <p:spPr>
          <a:xfrm>
            <a:off x="2882135" y="3148792"/>
            <a:ext cx="827909" cy="988876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8692" h="1434585">
                <a:moveTo>
                  <a:pt x="1706" y="1424843"/>
                </a:moveTo>
                <a:lnTo>
                  <a:pt x="622956" y="1434585"/>
                </a:lnTo>
                <a:lnTo>
                  <a:pt x="668692" y="663968"/>
                </a:lnTo>
                <a:lnTo>
                  <a:pt x="421057" y="0"/>
                </a:lnTo>
                <a:lnTo>
                  <a:pt x="0" y="7090"/>
                </a:lnTo>
                <a:cubicBezTo>
                  <a:pt x="1526" y="308470"/>
                  <a:pt x="3053" y="603926"/>
                  <a:pt x="4579" y="905306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orme libre 49"/>
          <p:cNvSpPr/>
          <p:nvPr/>
        </p:nvSpPr>
        <p:spPr>
          <a:xfrm>
            <a:off x="4773750" y="3155519"/>
            <a:ext cx="1464812" cy="1287789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1104763"/>
              <a:gd name="connsiteY0" fmla="*/ 1429434 h 1439176"/>
              <a:gd name="connsiteX1" fmla="*/ 622956 w 1104763"/>
              <a:gd name="connsiteY1" fmla="*/ 1439176 h 1439176"/>
              <a:gd name="connsiteX2" fmla="*/ 1104763 w 1104763"/>
              <a:gd name="connsiteY2" fmla="*/ 1136847 h 1439176"/>
              <a:gd name="connsiteX3" fmla="*/ 250672 w 1104763"/>
              <a:gd name="connsiteY3" fmla="*/ 0 h 1439176"/>
              <a:gd name="connsiteX4" fmla="*/ 0 w 1104763"/>
              <a:gd name="connsiteY4" fmla="*/ 11681 h 1439176"/>
              <a:gd name="connsiteX5" fmla="*/ 4579 w 1104763"/>
              <a:gd name="connsiteY5" fmla="*/ 909897 h 1439176"/>
              <a:gd name="connsiteX0" fmla="*/ 1706 w 1108120"/>
              <a:gd name="connsiteY0" fmla="*/ 1429434 h 1439176"/>
              <a:gd name="connsiteX1" fmla="*/ 1108120 w 1108120"/>
              <a:gd name="connsiteY1" fmla="*/ 1439176 h 1439176"/>
              <a:gd name="connsiteX2" fmla="*/ 1104763 w 1108120"/>
              <a:gd name="connsiteY2" fmla="*/ 1136847 h 1439176"/>
              <a:gd name="connsiteX3" fmla="*/ 250672 w 1108120"/>
              <a:gd name="connsiteY3" fmla="*/ 0 h 1439176"/>
              <a:gd name="connsiteX4" fmla="*/ 0 w 1108120"/>
              <a:gd name="connsiteY4" fmla="*/ 11681 h 1439176"/>
              <a:gd name="connsiteX5" fmla="*/ 4579 w 1108120"/>
              <a:gd name="connsiteY5" fmla="*/ 909897 h 1439176"/>
              <a:gd name="connsiteX0" fmla="*/ 879622 w 1108120"/>
              <a:gd name="connsiteY0" fmla="*/ 1447798 h 1447798"/>
              <a:gd name="connsiteX1" fmla="*/ 1108120 w 1108120"/>
              <a:gd name="connsiteY1" fmla="*/ 1439176 h 1447798"/>
              <a:gd name="connsiteX2" fmla="*/ 1104763 w 1108120"/>
              <a:gd name="connsiteY2" fmla="*/ 1136847 h 1447798"/>
              <a:gd name="connsiteX3" fmla="*/ 250672 w 1108120"/>
              <a:gd name="connsiteY3" fmla="*/ 0 h 1447798"/>
              <a:gd name="connsiteX4" fmla="*/ 0 w 1108120"/>
              <a:gd name="connsiteY4" fmla="*/ 11681 h 1447798"/>
              <a:gd name="connsiteX5" fmla="*/ 4579 w 1108120"/>
              <a:gd name="connsiteY5" fmla="*/ 909897 h 1447798"/>
              <a:gd name="connsiteX0" fmla="*/ 934492 w 1108120"/>
              <a:gd name="connsiteY0" fmla="*/ 1424843 h 1439176"/>
              <a:gd name="connsiteX1" fmla="*/ 1108120 w 1108120"/>
              <a:gd name="connsiteY1" fmla="*/ 1439176 h 1439176"/>
              <a:gd name="connsiteX2" fmla="*/ 1104763 w 1108120"/>
              <a:gd name="connsiteY2" fmla="*/ 1136847 h 1439176"/>
              <a:gd name="connsiteX3" fmla="*/ 250672 w 1108120"/>
              <a:gd name="connsiteY3" fmla="*/ 0 h 1439176"/>
              <a:gd name="connsiteX4" fmla="*/ 0 w 1108120"/>
              <a:gd name="connsiteY4" fmla="*/ 11681 h 1439176"/>
              <a:gd name="connsiteX5" fmla="*/ 4579 w 1108120"/>
              <a:gd name="connsiteY5" fmla="*/ 909897 h 1439176"/>
              <a:gd name="connsiteX0" fmla="*/ 929938 w 1103566"/>
              <a:gd name="connsiteY0" fmla="*/ 1424843 h 1439176"/>
              <a:gd name="connsiteX1" fmla="*/ 1103566 w 1103566"/>
              <a:gd name="connsiteY1" fmla="*/ 1439176 h 1439176"/>
              <a:gd name="connsiteX2" fmla="*/ 1100209 w 1103566"/>
              <a:gd name="connsiteY2" fmla="*/ 1136847 h 1439176"/>
              <a:gd name="connsiteX3" fmla="*/ 246118 w 1103566"/>
              <a:gd name="connsiteY3" fmla="*/ 0 h 1439176"/>
              <a:gd name="connsiteX4" fmla="*/ 67643 w 1103566"/>
              <a:gd name="connsiteY4" fmla="*/ 7090 h 1439176"/>
              <a:gd name="connsiteX5" fmla="*/ 25 w 1103566"/>
              <a:gd name="connsiteY5" fmla="*/ 909897 h 1439176"/>
              <a:gd name="connsiteX0" fmla="*/ 929913 w 1103541"/>
              <a:gd name="connsiteY0" fmla="*/ 1424843 h 1439176"/>
              <a:gd name="connsiteX1" fmla="*/ 1103541 w 1103541"/>
              <a:gd name="connsiteY1" fmla="*/ 1439176 h 1439176"/>
              <a:gd name="connsiteX2" fmla="*/ 1100184 w 1103541"/>
              <a:gd name="connsiteY2" fmla="*/ 1136847 h 1439176"/>
              <a:gd name="connsiteX3" fmla="*/ 246093 w 1103541"/>
              <a:gd name="connsiteY3" fmla="*/ 0 h 1439176"/>
              <a:gd name="connsiteX4" fmla="*/ 67618 w 1103541"/>
              <a:gd name="connsiteY4" fmla="*/ 7090 h 1439176"/>
              <a:gd name="connsiteX5" fmla="*/ 0 w 1103541"/>
              <a:gd name="connsiteY5" fmla="*/ 909897 h 1439176"/>
              <a:gd name="connsiteX0" fmla="*/ 862295 w 1035923"/>
              <a:gd name="connsiteY0" fmla="*/ 1424843 h 1439176"/>
              <a:gd name="connsiteX1" fmla="*/ 1035923 w 1035923"/>
              <a:gd name="connsiteY1" fmla="*/ 1439176 h 1439176"/>
              <a:gd name="connsiteX2" fmla="*/ 1032566 w 1035923"/>
              <a:gd name="connsiteY2" fmla="*/ 1136847 h 1439176"/>
              <a:gd name="connsiteX3" fmla="*/ 178475 w 1035923"/>
              <a:gd name="connsiteY3" fmla="*/ 0 h 1439176"/>
              <a:gd name="connsiteX4" fmla="*/ 0 w 1035923"/>
              <a:gd name="connsiteY4" fmla="*/ 7090 h 1439176"/>
              <a:gd name="connsiteX5" fmla="*/ 7467 w 1035923"/>
              <a:gd name="connsiteY5" fmla="*/ 303877 h 1439176"/>
              <a:gd name="connsiteX0" fmla="*/ 866380 w 1040008"/>
              <a:gd name="connsiteY0" fmla="*/ 1424843 h 1439176"/>
              <a:gd name="connsiteX1" fmla="*/ 1040008 w 1040008"/>
              <a:gd name="connsiteY1" fmla="*/ 1439176 h 1439176"/>
              <a:gd name="connsiteX2" fmla="*/ 1036651 w 1040008"/>
              <a:gd name="connsiteY2" fmla="*/ 1136847 h 1439176"/>
              <a:gd name="connsiteX3" fmla="*/ 182560 w 1040008"/>
              <a:gd name="connsiteY3" fmla="*/ 0 h 1439176"/>
              <a:gd name="connsiteX4" fmla="*/ 4085 w 1040008"/>
              <a:gd name="connsiteY4" fmla="*/ 7090 h 1439176"/>
              <a:gd name="connsiteX5" fmla="*/ 0 w 1040008"/>
              <a:gd name="connsiteY5" fmla="*/ 432427 h 1439176"/>
              <a:gd name="connsiteX0" fmla="*/ 875043 w 1048671"/>
              <a:gd name="connsiteY0" fmla="*/ 1424843 h 1439176"/>
              <a:gd name="connsiteX1" fmla="*/ 1048671 w 1048671"/>
              <a:gd name="connsiteY1" fmla="*/ 1439176 h 1439176"/>
              <a:gd name="connsiteX2" fmla="*/ 1045314 w 1048671"/>
              <a:gd name="connsiteY2" fmla="*/ 1136847 h 1439176"/>
              <a:gd name="connsiteX3" fmla="*/ 191223 w 1048671"/>
              <a:gd name="connsiteY3" fmla="*/ 0 h 1439176"/>
              <a:gd name="connsiteX4" fmla="*/ 12748 w 1048671"/>
              <a:gd name="connsiteY4" fmla="*/ 7090 h 1439176"/>
              <a:gd name="connsiteX5" fmla="*/ 0 w 1048671"/>
              <a:gd name="connsiteY5" fmla="*/ 427837 h 1439176"/>
              <a:gd name="connsiteX0" fmla="*/ 814397 w 1048671"/>
              <a:gd name="connsiteY0" fmla="*/ 1447798 h 1447798"/>
              <a:gd name="connsiteX1" fmla="*/ 1048671 w 1048671"/>
              <a:gd name="connsiteY1" fmla="*/ 1439176 h 1447798"/>
              <a:gd name="connsiteX2" fmla="*/ 1045314 w 1048671"/>
              <a:gd name="connsiteY2" fmla="*/ 1136847 h 1447798"/>
              <a:gd name="connsiteX3" fmla="*/ 191223 w 1048671"/>
              <a:gd name="connsiteY3" fmla="*/ 0 h 1447798"/>
              <a:gd name="connsiteX4" fmla="*/ 12748 w 1048671"/>
              <a:gd name="connsiteY4" fmla="*/ 7090 h 1447798"/>
              <a:gd name="connsiteX5" fmla="*/ 0 w 1048671"/>
              <a:gd name="connsiteY5" fmla="*/ 427837 h 1447798"/>
              <a:gd name="connsiteX0" fmla="*/ 801649 w 1035923"/>
              <a:gd name="connsiteY0" fmla="*/ 1447798 h 1447798"/>
              <a:gd name="connsiteX1" fmla="*/ 1035923 w 1035923"/>
              <a:gd name="connsiteY1" fmla="*/ 1439176 h 1447798"/>
              <a:gd name="connsiteX2" fmla="*/ 1032566 w 1035923"/>
              <a:gd name="connsiteY2" fmla="*/ 1136847 h 1447798"/>
              <a:gd name="connsiteX3" fmla="*/ 178475 w 1035923"/>
              <a:gd name="connsiteY3" fmla="*/ 0 h 1447798"/>
              <a:gd name="connsiteX4" fmla="*/ 0 w 1035923"/>
              <a:gd name="connsiteY4" fmla="*/ 7090 h 1447798"/>
              <a:gd name="connsiteX5" fmla="*/ 9519 w 1035923"/>
              <a:gd name="connsiteY5" fmla="*/ 475039 h 1447798"/>
              <a:gd name="connsiteX0" fmla="*/ 801649 w 1035923"/>
              <a:gd name="connsiteY0" fmla="*/ 1447798 h 1447798"/>
              <a:gd name="connsiteX1" fmla="*/ 1035923 w 1035923"/>
              <a:gd name="connsiteY1" fmla="*/ 1439176 h 1447798"/>
              <a:gd name="connsiteX2" fmla="*/ 1032566 w 1035923"/>
              <a:gd name="connsiteY2" fmla="*/ 1136847 h 1447798"/>
              <a:gd name="connsiteX3" fmla="*/ 178475 w 1035923"/>
              <a:gd name="connsiteY3" fmla="*/ 0 h 1447798"/>
              <a:gd name="connsiteX4" fmla="*/ 0 w 1035923"/>
              <a:gd name="connsiteY4" fmla="*/ 7090 h 1447798"/>
              <a:gd name="connsiteX5" fmla="*/ 16941 w 1035923"/>
              <a:gd name="connsiteY5" fmla="*/ 427837 h 14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923" h="1447798">
                <a:moveTo>
                  <a:pt x="801649" y="1447798"/>
                </a:moveTo>
                <a:lnTo>
                  <a:pt x="1035923" y="1439176"/>
                </a:lnTo>
                <a:lnTo>
                  <a:pt x="1032566" y="1136847"/>
                </a:lnTo>
                <a:lnTo>
                  <a:pt x="178475" y="0"/>
                </a:lnTo>
                <a:lnTo>
                  <a:pt x="0" y="7090"/>
                </a:lnTo>
                <a:cubicBezTo>
                  <a:pt x="1526" y="308470"/>
                  <a:pt x="18304" y="401920"/>
                  <a:pt x="16941" y="427837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Forme libre 50"/>
          <p:cNvSpPr/>
          <p:nvPr/>
        </p:nvSpPr>
        <p:spPr>
          <a:xfrm>
            <a:off x="6803499" y="4979883"/>
            <a:ext cx="876628" cy="750092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6628" h="750092">
                <a:moveTo>
                  <a:pt x="526621" y="2508"/>
                </a:moveTo>
                <a:cubicBezTo>
                  <a:pt x="562011" y="16120"/>
                  <a:pt x="515051" y="119574"/>
                  <a:pt x="485786" y="157688"/>
                </a:cubicBezTo>
                <a:cubicBezTo>
                  <a:pt x="456521" y="195802"/>
                  <a:pt x="389823" y="195801"/>
                  <a:pt x="351030" y="231193"/>
                </a:cubicBezTo>
                <a:cubicBezTo>
                  <a:pt x="312237" y="266585"/>
                  <a:pt x="257790" y="329882"/>
                  <a:pt x="253026" y="370038"/>
                </a:cubicBezTo>
                <a:cubicBezTo>
                  <a:pt x="248262" y="410194"/>
                  <a:pt x="273444" y="448989"/>
                  <a:pt x="322446" y="472130"/>
                </a:cubicBezTo>
                <a:cubicBezTo>
                  <a:pt x="371448" y="495271"/>
                  <a:pt x="474897" y="510924"/>
                  <a:pt x="547039" y="508882"/>
                </a:cubicBezTo>
                <a:cubicBezTo>
                  <a:pt x="619181" y="506840"/>
                  <a:pt x="700851" y="456476"/>
                  <a:pt x="755298" y="459879"/>
                </a:cubicBezTo>
                <a:cubicBezTo>
                  <a:pt x="809745" y="463282"/>
                  <a:pt x="864192" y="498674"/>
                  <a:pt x="873720" y="529301"/>
                </a:cubicBezTo>
                <a:cubicBezTo>
                  <a:pt x="883248" y="559928"/>
                  <a:pt x="870997" y="606890"/>
                  <a:pt x="812467" y="643643"/>
                </a:cubicBezTo>
                <a:cubicBezTo>
                  <a:pt x="753937" y="680396"/>
                  <a:pt x="625987" y="745734"/>
                  <a:pt x="522538" y="749818"/>
                </a:cubicBezTo>
                <a:cubicBezTo>
                  <a:pt x="419089" y="753902"/>
                  <a:pt x="276847" y="711704"/>
                  <a:pt x="191774" y="668145"/>
                </a:cubicBezTo>
                <a:cubicBezTo>
                  <a:pt x="106701" y="624586"/>
                  <a:pt x="36600" y="556525"/>
                  <a:pt x="12099" y="488464"/>
                </a:cubicBezTo>
                <a:cubicBezTo>
                  <a:pt x="-12402" y="420403"/>
                  <a:pt x="1209" y="328521"/>
                  <a:pt x="44767" y="259779"/>
                </a:cubicBezTo>
                <a:cubicBezTo>
                  <a:pt x="88324" y="191037"/>
                  <a:pt x="191774" y="118893"/>
                  <a:pt x="273444" y="76014"/>
                </a:cubicBezTo>
                <a:cubicBezTo>
                  <a:pt x="355114" y="33135"/>
                  <a:pt x="491231" y="-11104"/>
                  <a:pt x="526621" y="2508"/>
                </a:cubicBez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orme libre 51"/>
          <p:cNvSpPr/>
          <p:nvPr/>
        </p:nvSpPr>
        <p:spPr>
          <a:xfrm rot="10800000">
            <a:off x="7314651" y="5023330"/>
            <a:ext cx="749493" cy="877983"/>
          </a:xfrm>
          <a:custGeom>
            <a:avLst/>
            <a:gdLst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63373 w 876178"/>
              <a:gd name="connsiteY5" fmla="*/ 521133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178"/>
              <a:gd name="connsiteY0" fmla="*/ 2508 h 754157"/>
              <a:gd name="connsiteX1" fmla="*/ 485786 w 876178"/>
              <a:gd name="connsiteY1" fmla="*/ 157688 h 754157"/>
              <a:gd name="connsiteX2" fmla="*/ 351030 w 876178"/>
              <a:gd name="connsiteY2" fmla="*/ 231193 h 754157"/>
              <a:gd name="connsiteX3" fmla="*/ 253026 w 876178"/>
              <a:gd name="connsiteY3" fmla="*/ 370038 h 754157"/>
              <a:gd name="connsiteX4" fmla="*/ 322446 w 876178"/>
              <a:gd name="connsiteY4" fmla="*/ 472130 h 754157"/>
              <a:gd name="connsiteX5" fmla="*/ 547039 w 876178"/>
              <a:gd name="connsiteY5" fmla="*/ 508882 h 754157"/>
              <a:gd name="connsiteX6" fmla="*/ 755298 w 876178"/>
              <a:gd name="connsiteY6" fmla="*/ 459879 h 754157"/>
              <a:gd name="connsiteX7" fmla="*/ 873720 w 876178"/>
              <a:gd name="connsiteY7" fmla="*/ 529301 h 754157"/>
              <a:gd name="connsiteX8" fmla="*/ 812467 w 876178"/>
              <a:gd name="connsiteY8" fmla="*/ 643643 h 754157"/>
              <a:gd name="connsiteX9" fmla="*/ 555206 w 876178"/>
              <a:gd name="connsiteY9" fmla="*/ 753902 h 754157"/>
              <a:gd name="connsiteX10" fmla="*/ 191774 w 876178"/>
              <a:gd name="connsiteY10" fmla="*/ 668145 h 754157"/>
              <a:gd name="connsiteX11" fmla="*/ 12099 w 876178"/>
              <a:gd name="connsiteY11" fmla="*/ 488464 h 754157"/>
              <a:gd name="connsiteX12" fmla="*/ 44767 w 876178"/>
              <a:gd name="connsiteY12" fmla="*/ 259779 h 754157"/>
              <a:gd name="connsiteX13" fmla="*/ 273444 w 876178"/>
              <a:gd name="connsiteY13" fmla="*/ 76014 h 754157"/>
              <a:gd name="connsiteX14" fmla="*/ 526621 w 876178"/>
              <a:gd name="connsiteY14" fmla="*/ 2508 h 754157"/>
              <a:gd name="connsiteX0" fmla="*/ 526621 w 876628"/>
              <a:gd name="connsiteY0" fmla="*/ 2508 h 750092"/>
              <a:gd name="connsiteX1" fmla="*/ 485786 w 876628"/>
              <a:gd name="connsiteY1" fmla="*/ 157688 h 750092"/>
              <a:gd name="connsiteX2" fmla="*/ 351030 w 876628"/>
              <a:gd name="connsiteY2" fmla="*/ 231193 h 750092"/>
              <a:gd name="connsiteX3" fmla="*/ 253026 w 876628"/>
              <a:gd name="connsiteY3" fmla="*/ 370038 h 750092"/>
              <a:gd name="connsiteX4" fmla="*/ 322446 w 876628"/>
              <a:gd name="connsiteY4" fmla="*/ 472130 h 750092"/>
              <a:gd name="connsiteX5" fmla="*/ 547039 w 876628"/>
              <a:gd name="connsiteY5" fmla="*/ 508882 h 750092"/>
              <a:gd name="connsiteX6" fmla="*/ 755298 w 876628"/>
              <a:gd name="connsiteY6" fmla="*/ 459879 h 750092"/>
              <a:gd name="connsiteX7" fmla="*/ 873720 w 876628"/>
              <a:gd name="connsiteY7" fmla="*/ 529301 h 750092"/>
              <a:gd name="connsiteX8" fmla="*/ 812467 w 876628"/>
              <a:gd name="connsiteY8" fmla="*/ 643643 h 750092"/>
              <a:gd name="connsiteX9" fmla="*/ 522538 w 876628"/>
              <a:gd name="connsiteY9" fmla="*/ 749818 h 750092"/>
              <a:gd name="connsiteX10" fmla="*/ 191774 w 876628"/>
              <a:gd name="connsiteY10" fmla="*/ 668145 h 750092"/>
              <a:gd name="connsiteX11" fmla="*/ 12099 w 876628"/>
              <a:gd name="connsiteY11" fmla="*/ 488464 h 750092"/>
              <a:gd name="connsiteX12" fmla="*/ 44767 w 876628"/>
              <a:gd name="connsiteY12" fmla="*/ 259779 h 750092"/>
              <a:gd name="connsiteX13" fmla="*/ 273444 w 876628"/>
              <a:gd name="connsiteY13" fmla="*/ 76014 h 750092"/>
              <a:gd name="connsiteX14" fmla="*/ 526621 w 87662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47039 w 876888"/>
              <a:gd name="connsiteY5" fmla="*/ 50888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888"/>
              <a:gd name="connsiteY0" fmla="*/ 2508 h 750092"/>
              <a:gd name="connsiteX1" fmla="*/ 485786 w 876888"/>
              <a:gd name="connsiteY1" fmla="*/ 157688 h 750092"/>
              <a:gd name="connsiteX2" fmla="*/ 351030 w 876888"/>
              <a:gd name="connsiteY2" fmla="*/ 231193 h 750092"/>
              <a:gd name="connsiteX3" fmla="*/ 253026 w 876888"/>
              <a:gd name="connsiteY3" fmla="*/ 370038 h 750092"/>
              <a:gd name="connsiteX4" fmla="*/ 322446 w 876888"/>
              <a:gd name="connsiteY4" fmla="*/ 472130 h 750092"/>
              <a:gd name="connsiteX5" fmla="*/ 571540 w 876888"/>
              <a:gd name="connsiteY5" fmla="*/ 586472 h 750092"/>
              <a:gd name="connsiteX6" fmla="*/ 751215 w 876888"/>
              <a:gd name="connsiteY6" fmla="*/ 484381 h 750092"/>
              <a:gd name="connsiteX7" fmla="*/ 873720 w 876888"/>
              <a:gd name="connsiteY7" fmla="*/ 529301 h 750092"/>
              <a:gd name="connsiteX8" fmla="*/ 812467 w 876888"/>
              <a:gd name="connsiteY8" fmla="*/ 643643 h 750092"/>
              <a:gd name="connsiteX9" fmla="*/ 522538 w 876888"/>
              <a:gd name="connsiteY9" fmla="*/ 749818 h 750092"/>
              <a:gd name="connsiteX10" fmla="*/ 191774 w 876888"/>
              <a:gd name="connsiteY10" fmla="*/ 668145 h 750092"/>
              <a:gd name="connsiteX11" fmla="*/ 12099 w 876888"/>
              <a:gd name="connsiteY11" fmla="*/ 488464 h 750092"/>
              <a:gd name="connsiteX12" fmla="*/ 44767 w 876888"/>
              <a:gd name="connsiteY12" fmla="*/ 259779 h 750092"/>
              <a:gd name="connsiteX13" fmla="*/ 273444 w 876888"/>
              <a:gd name="connsiteY13" fmla="*/ 76014 h 750092"/>
              <a:gd name="connsiteX14" fmla="*/ 526621 w 876888"/>
              <a:gd name="connsiteY14" fmla="*/ 2508 h 750092"/>
              <a:gd name="connsiteX0" fmla="*/ 526621 w 876272"/>
              <a:gd name="connsiteY0" fmla="*/ 2508 h 823441"/>
              <a:gd name="connsiteX1" fmla="*/ 485786 w 876272"/>
              <a:gd name="connsiteY1" fmla="*/ 157688 h 823441"/>
              <a:gd name="connsiteX2" fmla="*/ 351030 w 876272"/>
              <a:gd name="connsiteY2" fmla="*/ 231193 h 823441"/>
              <a:gd name="connsiteX3" fmla="*/ 253026 w 876272"/>
              <a:gd name="connsiteY3" fmla="*/ 370038 h 823441"/>
              <a:gd name="connsiteX4" fmla="*/ 322446 w 876272"/>
              <a:gd name="connsiteY4" fmla="*/ 472130 h 823441"/>
              <a:gd name="connsiteX5" fmla="*/ 571540 w 876272"/>
              <a:gd name="connsiteY5" fmla="*/ 586472 h 823441"/>
              <a:gd name="connsiteX6" fmla="*/ 751215 w 876272"/>
              <a:gd name="connsiteY6" fmla="*/ 484381 h 823441"/>
              <a:gd name="connsiteX7" fmla="*/ 873720 w 876272"/>
              <a:gd name="connsiteY7" fmla="*/ 529301 h 823441"/>
              <a:gd name="connsiteX8" fmla="*/ 812467 w 876272"/>
              <a:gd name="connsiteY8" fmla="*/ 643643 h 823441"/>
              <a:gd name="connsiteX9" fmla="*/ 567456 w 876272"/>
              <a:gd name="connsiteY9" fmla="*/ 823324 h 823441"/>
              <a:gd name="connsiteX10" fmla="*/ 191774 w 876272"/>
              <a:gd name="connsiteY10" fmla="*/ 668145 h 823441"/>
              <a:gd name="connsiteX11" fmla="*/ 12099 w 876272"/>
              <a:gd name="connsiteY11" fmla="*/ 488464 h 823441"/>
              <a:gd name="connsiteX12" fmla="*/ 44767 w 876272"/>
              <a:gd name="connsiteY12" fmla="*/ 259779 h 823441"/>
              <a:gd name="connsiteX13" fmla="*/ 273444 w 876272"/>
              <a:gd name="connsiteY13" fmla="*/ 76014 h 823441"/>
              <a:gd name="connsiteX14" fmla="*/ 526621 w 876272"/>
              <a:gd name="connsiteY14" fmla="*/ 2508 h 823441"/>
              <a:gd name="connsiteX0" fmla="*/ 535091 w 884742"/>
              <a:gd name="connsiteY0" fmla="*/ 2508 h 826875"/>
              <a:gd name="connsiteX1" fmla="*/ 494256 w 884742"/>
              <a:gd name="connsiteY1" fmla="*/ 157688 h 826875"/>
              <a:gd name="connsiteX2" fmla="*/ 359500 w 884742"/>
              <a:gd name="connsiteY2" fmla="*/ 231193 h 826875"/>
              <a:gd name="connsiteX3" fmla="*/ 261496 w 884742"/>
              <a:gd name="connsiteY3" fmla="*/ 370038 h 826875"/>
              <a:gd name="connsiteX4" fmla="*/ 330916 w 884742"/>
              <a:gd name="connsiteY4" fmla="*/ 472130 h 826875"/>
              <a:gd name="connsiteX5" fmla="*/ 580010 w 884742"/>
              <a:gd name="connsiteY5" fmla="*/ 586472 h 826875"/>
              <a:gd name="connsiteX6" fmla="*/ 759685 w 884742"/>
              <a:gd name="connsiteY6" fmla="*/ 484381 h 826875"/>
              <a:gd name="connsiteX7" fmla="*/ 882190 w 884742"/>
              <a:gd name="connsiteY7" fmla="*/ 529301 h 826875"/>
              <a:gd name="connsiteX8" fmla="*/ 820937 w 884742"/>
              <a:gd name="connsiteY8" fmla="*/ 643643 h 826875"/>
              <a:gd name="connsiteX9" fmla="*/ 575926 w 884742"/>
              <a:gd name="connsiteY9" fmla="*/ 823324 h 826875"/>
              <a:gd name="connsiteX10" fmla="*/ 314582 w 884742"/>
              <a:gd name="connsiteY10" fmla="*/ 741650 h 826875"/>
              <a:gd name="connsiteX11" fmla="*/ 20569 w 884742"/>
              <a:gd name="connsiteY11" fmla="*/ 488464 h 826875"/>
              <a:gd name="connsiteX12" fmla="*/ 53237 w 884742"/>
              <a:gd name="connsiteY12" fmla="*/ 259779 h 826875"/>
              <a:gd name="connsiteX13" fmla="*/ 281914 w 884742"/>
              <a:gd name="connsiteY13" fmla="*/ 76014 h 826875"/>
              <a:gd name="connsiteX14" fmla="*/ 535091 w 884742"/>
              <a:gd name="connsiteY14" fmla="*/ 2508 h 82687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59500 w 884742"/>
              <a:gd name="connsiteY2" fmla="*/ 275113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1508 h 870795"/>
              <a:gd name="connsiteX1" fmla="*/ 494256 w 884742"/>
              <a:gd name="connsiteY1" fmla="*/ 201608 h 870795"/>
              <a:gd name="connsiteX2" fmla="*/ 375834 w 884742"/>
              <a:gd name="connsiteY2" fmla="*/ 295532 h 870795"/>
              <a:gd name="connsiteX3" fmla="*/ 261496 w 884742"/>
              <a:gd name="connsiteY3" fmla="*/ 413958 h 870795"/>
              <a:gd name="connsiteX4" fmla="*/ 330916 w 884742"/>
              <a:gd name="connsiteY4" fmla="*/ 516050 h 870795"/>
              <a:gd name="connsiteX5" fmla="*/ 580010 w 884742"/>
              <a:gd name="connsiteY5" fmla="*/ 630392 h 870795"/>
              <a:gd name="connsiteX6" fmla="*/ 759685 w 884742"/>
              <a:gd name="connsiteY6" fmla="*/ 528301 h 870795"/>
              <a:gd name="connsiteX7" fmla="*/ 882190 w 884742"/>
              <a:gd name="connsiteY7" fmla="*/ 573221 h 870795"/>
              <a:gd name="connsiteX8" fmla="*/ 820937 w 884742"/>
              <a:gd name="connsiteY8" fmla="*/ 687563 h 870795"/>
              <a:gd name="connsiteX9" fmla="*/ 575926 w 884742"/>
              <a:gd name="connsiteY9" fmla="*/ 867244 h 870795"/>
              <a:gd name="connsiteX10" fmla="*/ 314582 w 884742"/>
              <a:gd name="connsiteY10" fmla="*/ 785570 h 870795"/>
              <a:gd name="connsiteX11" fmla="*/ 20569 w 884742"/>
              <a:gd name="connsiteY11" fmla="*/ 532384 h 870795"/>
              <a:gd name="connsiteX12" fmla="*/ 53237 w 884742"/>
              <a:gd name="connsiteY12" fmla="*/ 303699 h 870795"/>
              <a:gd name="connsiteX13" fmla="*/ 281914 w 884742"/>
              <a:gd name="connsiteY13" fmla="*/ 119934 h 870795"/>
              <a:gd name="connsiteX14" fmla="*/ 551425 w 884742"/>
              <a:gd name="connsiteY14" fmla="*/ 1508 h 8707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330916 w 884742"/>
              <a:gd name="connsiteY4" fmla="*/ 515450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261496 w 884742"/>
              <a:gd name="connsiteY3" fmla="*/ 413358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75834 w 884742"/>
              <a:gd name="connsiteY2" fmla="*/ 294932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908 h 870195"/>
              <a:gd name="connsiteX1" fmla="*/ 518757 w 884742"/>
              <a:gd name="connsiteY1" fmla="*/ 180590 h 870195"/>
              <a:gd name="connsiteX2" fmla="*/ 392168 w 884742"/>
              <a:gd name="connsiteY2" fmla="*/ 299016 h 870195"/>
              <a:gd name="connsiteX3" fmla="*/ 334999 w 884742"/>
              <a:gd name="connsiteY3" fmla="*/ 450111 h 870195"/>
              <a:gd name="connsiteX4" fmla="*/ 433004 w 884742"/>
              <a:gd name="connsiteY4" fmla="*/ 576705 h 870195"/>
              <a:gd name="connsiteX5" fmla="*/ 580010 w 884742"/>
              <a:gd name="connsiteY5" fmla="*/ 629792 h 870195"/>
              <a:gd name="connsiteX6" fmla="*/ 759685 w 884742"/>
              <a:gd name="connsiteY6" fmla="*/ 527701 h 870195"/>
              <a:gd name="connsiteX7" fmla="*/ 882190 w 884742"/>
              <a:gd name="connsiteY7" fmla="*/ 572621 h 870195"/>
              <a:gd name="connsiteX8" fmla="*/ 820937 w 884742"/>
              <a:gd name="connsiteY8" fmla="*/ 686963 h 870195"/>
              <a:gd name="connsiteX9" fmla="*/ 575926 w 884742"/>
              <a:gd name="connsiteY9" fmla="*/ 866644 h 870195"/>
              <a:gd name="connsiteX10" fmla="*/ 314582 w 884742"/>
              <a:gd name="connsiteY10" fmla="*/ 784970 h 870195"/>
              <a:gd name="connsiteX11" fmla="*/ 20569 w 884742"/>
              <a:gd name="connsiteY11" fmla="*/ 531784 h 870195"/>
              <a:gd name="connsiteX12" fmla="*/ 53237 w 884742"/>
              <a:gd name="connsiteY12" fmla="*/ 303099 h 870195"/>
              <a:gd name="connsiteX13" fmla="*/ 281914 w 884742"/>
              <a:gd name="connsiteY13" fmla="*/ 119334 h 870195"/>
              <a:gd name="connsiteX14" fmla="*/ 551425 w 884742"/>
              <a:gd name="connsiteY14" fmla="*/ 908 h 870195"/>
              <a:gd name="connsiteX0" fmla="*/ 551425 w 884742"/>
              <a:gd name="connsiteY0" fmla="*/ 6826 h 876113"/>
              <a:gd name="connsiteX1" fmla="*/ 518757 w 884742"/>
              <a:gd name="connsiteY1" fmla="*/ 186508 h 876113"/>
              <a:gd name="connsiteX2" fmla="*/ 392168 w 884742"/>
              <a:gd name="connsiteY2" fmla="*/ 304934 h 876113"/>
              <a:gd name="connsiteX3" fmla="*/ 334999 w 884742"/>
              <a:gd name="connsiteY3" fmla="*/ 456029 h 876113"/>
              <a:gd name="connsiteX4" fmla="*/ 433004 w 884742"/>
              <a:gd name="connsiteY4" fmla="*/ 582623 h 876113"/>
              <a:gd name="connsiteX5" fmla="*/ 580010 w 884742"/>
              <a:gd name="connsiteY5" fmla="*/ 635710 h 876113"/>
              <a:gd name="connsiteX6" fmla="*/ 759685 w 884742"/>
              <a:gd name="connsiteY6" fmla="*/ 533619 h 876113"/>
              <a:gd name="connsiteX7" fmla="*/ 882190 w 884742"/>
              <a:gd name="connsiteY7" fmla="*/ 578539 h 876113"/>
              <a:gd name="connsiteX8" fmla="*/ 820937 w 884742"/>
              <a:gd name="connsiteY8" fmla="*/ 692881 h 876113"/>
              <a:gd name="connsiteX9" fmla="*/ 575926 w 884742"/>
              <a:gd name="connsiteY9" fmla="*/ 872562 h 876113"/>
              <a:gd name="connsiteX10" fmla="*/ 314582 w 884742"/>
              <a:gd name="connsiteY10" fmla="*/ 790888 h 876113"/>
              <a:gd name="connsiteX11" fmla="*/ 20569 w 884742"/>
              <a:gd name="connsiteY11" fmla="*/ 537702 h 876113"/>
              <a:gd name="connsiteX12" fmla="*/ 53237 w 884742"/>
              <a:gd name="connsiteY12" fmla="*/ 309017 h 876113"/>
              <a:gd name="connsiteX13" fmla="*/ 265580 w 884742"/>
              <a:gd name="connsiteY13" fmla="*/ 63997 h 876113"/>
              <a:gd name="connsiteX14" fmla="*/ 551425 w 884742"/>
              <a:gd name="connsiteY14" fmla="*/ 6826 h 876113"/>
              <a:gd name="connsiteX0" fmla="*/ 543258 w 884742"/>
              <a:gd name="connsiteY0" fmla="*/ 6395 h 879766"/>
              <a:gd name="connsiteX1" fmla="*/ 518757 w 884742"/>
              <a:gd name="connsiteY1" fmla="*/ 190161 h 879766"/>
              <a:gd name="connsiteX2" fmla="*/ 392168 w 884742"/>
              <a:gd name="connsiteY2" fmla="*/ 308587 h 879766"/>
              <a:gd name="connsiteX3" fmla="*/ 334999 w 884742"/>
              <a:gd name="connsiteY3" fmla="*/ 459682 h 879766"/>
              <a:gd name="connsiteX4" fmla="*/ 433004 w 884742"/>
              <a:gd name="connsiteY4" fmla="*/ 586276 h 879766"/>
              <a:gd name="connsiteX5" fmla="*/ 580010 w 884742"/>
              <a:gd name="connsiteY5" fmla="*/ 639363 h 879766"/>
              <a:gd name="connsiteX6" fmla="*/ 759685 w 884742"/>
              <a:gd name="connsiteY6" fmla="*/ 537272 h 879766"/>
              <a:gd name="connsiteX7" fmla="*/ 882190 w 884742"/>
              <a:gd name="connsiteY7" fmla="*/ 582192 h 879766"/>
              <a:gd name="connsiteX8" fmla="*/ 820937 w 884742"/>
              <a:gd name="connsiteY8" fmla="*/ 696534 h 879766"/>
              <a:gd name="connsiteX9" fmla="*/ 575926 w 884742"/>
              <a:gd name="connsiteY9" fmla="*/ 876215 h 879766"/>
              <a:gd name="connsiteX10" fmla="*/ 314582 w 884742"/>
              <a:gd name="connsiteY10" fmla="*/ 794541 h 879766"/>
              <a:gd name="connsiteX11" fmla="*/ 20569 w 884742"/>
              <a:gd name="connsiteY11" fmla="*/ 541355 h 879766"/>
              <a:gd name="connsiteX12" fmla="*/ 53237 w 884742"/>
              <a:gd name="connsiteY12" fmla="*/ 312670 h 879766"/>
              <a:gd name="connsiteX13" fmla="*/ 265580 w 884742"/>
              <a:gd name="connsiteY13" fmla="*/ 67650 h 879766"/>
              <a:gd name="connsiteX14" fmla="*/ 543258 w 884742"/>
              <a:gd name="connsiteY14" fmla="*/ 6395 h 879766"/>
              <a:gd name="connsiteX0" fmla="*/ 526542 w 868026"/>
              <a:gd name="connsiteY0" fmla="*/ 6395 h 879766"/>
              <a:gd name="connsiteX1" fmla="*/ 502041 w 868026"/>
              <a:gd name="connsiteY1" fmla="*/ 190161 h 879766"/>
              <a:gd name="connsiteX2" fmla="*/ 375452 w 868026"/>
              <a:gd name="connsiteY2" fmla="*/ 308587 h 879766"/>
              <a:gd name="connsiteX3" fmla="*/ 318283 w 868026"/>
              <a:gd name="connsiteY3" fmla="*/ 459682 h 879766"/>
              <a:gd name="connsiteX4" fmla="*/ 416288 w 868026"/>
              <a:gd name="connsiteY4" fmla="*/ 586276 h 879766"/>
              <a:gd name="connsiteX5" fmla="*/ 563294 w 868026"/>
              <a:gd name="connsiteY5" fmla="*/ 639363 h 879766"/>
              <a:gd name="connsiteX6" fmla="*/ 742969 w 868026"/>
              <a:gd name="connsiteY6" fmla="*/ 537272 h 879766"/>
              <a:gd name="connsiteX7" fmla="*/ 865474 w 868026"/>
              <a:gd name="connsiteY7" fmla="*/ 582192 h 879766"/>
              <a:gd name="connsiteX8" fmla="*/ 804221 w 868026"/>
              <a:gd name="connsiteY8" fmla="*/ 696534 h 879766"/>
              <a:gd name="connsiteX9" fmla="*/ 559210 w 868026"/>
              <a:gd name="connsiteY9" fmla="*/ 876215 h 879766"/>
              <a:gd name="connsiteX10" fmla="*/ 297866 w 868026"/>
              <a:gd name="connsiteY10" fmla="*/ 794541 h 879766"/>
              <a:gd name="connsiteX11" fmla="*/ 3853 w 868026"/>
              <a:gd name="connsiteY11" fmla="*/ 541355 h 879766"/>
              <a:gd name="connsiteX12" fmla="*/ 138609 w 868026"/>
              <a:gd name="connsiteY12" fmla="*/ 312670 h 879766"/>
              <a:gd name="connsiteX13" fmla="*/ 248864 w 868026"/>
              <a:gd name="connsiteY13" fmla="*/ 67650 h 879766"/>
              <a:gd name="connsiteX14" fmla="*/ 526542 w 868026"/>
              <a:gd name="connsiteY14" fmla="*/ 6395 h 879766"/>
              <a:gd name="connsiteX0" fmla="*/ 405149 w 746633"/>
              <a:gd name="connsiteY0" fmla="*/ 6395 h 879266"/>
              <a:gd name="connsiteX1" fmla="*/ 380648 w 746633"/>
              <a:gd name="connsiteY1" fmla="*/ 190161 h 879266"/>
              <a:gd name="connsiteX2" fmla="*/ 254059 w 746633"/>
              <a:gd name="connsiteY2" fmla="*/ 308587 h 879266"/>
              <a:gd name="connsiteX3" fmla="*/ 196890 w 746633"/>
              <a:gd name="connsiteY3" fmla="*/ 459682 h 879266"/>
              <a:gd name="connsiteX4" fmla="*/ 294895 w 746633"/>
              <a:gd name="connsiteY4" fmla="*/ 586276 h 879266"/>
              <a:gd name="connsiteX5" fmla="*/ 441901 w 746633"/>
              <a:gd name="connsiteY5" fmla="*/ 639363 h 879266"/>
              <a:gd name="connsiteX6" fmla="*/ 621576 w 746633"/>
              <a:gd name="connsiteY6" fmla="*/ 537272 h 879266"/>
              <a:gd name="connsiteX7" fmla="*/ 744081 w 746633"/>
              <a:gd name="connsiteY7" fmla="*/ 582192 h 879266"/>
              <a:gd name="connsiteX8" fmla="*/ 682828 w 746633"/>
              <a:gd name="connsiteY8" fmla="*/ 696534 h 879266"/>
              <a:gd name="connsiteX9" fmla="*/ 437817 w 746633"/>
              <a:gd name="connsiteY9" fmla="*/ 876215 h 879266"/>
              <a:gd name="connsiteX10" fmla="*/ 176473 w 746633"/>
              <a:gd name="connsiteY10" fmla="*/ 794541 h 879266"/>
              <a:gd name="connsiteX11" fmla="*/ 49884 w 746633"/>
              <a:gd name="connsiteY11" fmla="*/ 602610 h 879266"/>
              <a:gd name="connsiteX12" fmla="*/ 17216 w 746633"/>
              <a:gd name="connsiteY12" fmla="*/ 312670 h 879266"/>
              <a:gd name="connsiteX13" fmla="*/ 127471 w 746633"/>
              <a:gd name="connsiteY13" fmla="*/ 67650 h 879266"/>
              <a:gd name="connsiteX14" fmla="*/ 405149 w 746633"/>
              <a:gd name="connsiteY14" fmla="*/ 6395 h 879266"/>
              <a:gd name="connsiteX0" fmla="*/ 398555 w 740039"/>
              <a:gd name="connsiteY0" fmla="*/ 6395 h 879326"/>
              <a:gd name="connsiteX1" fmla="*/ 374054 w 740039"/>
              <a:gd name="connsiteY1" fmla="*/ 190161 h 879326"/>
              <a:gd name="connsiteX2" fmla="*/ 247465 w 740039"/>
              <a:gd name="connsiteY2" fmla="*/ 308587 h 879326"/>
              <a:gd name="connsiteX3" fmla="*/ 190296 w 740039"/>
              <a:gd name="connsiteY3" fmla="*/ 459682 h 879326"/>
              <a:gd name="connsiteX4" fmla="*/ 288301 w 740039"/>
              <a:gd name="connsiteY4" fmla="*/ 586276 h 879326"/>
              <a:gd name="connsiteX5" fmla="*/ 435307 w 740039"/>
              <a:gd name="connsiteY5" fmla="*/ 639363 h 879326"/>
              <a:gd name="connsiteX6" fmla="*/ 614982 w 740039"/>
              <a:gd name="connsiteY6" fmla="*/ 537272 h 879326"/>
              <a:gd name="connsiteX7" fmla="*/ 737487 w 740039"/>
              <a:gd name="connsiteY7" fmla="*/ 582192 h 879326"/>
              <a:gd name="connsiteX8" fmla="*/ 676234 w 740039"/>
              <a:gd name="connsiteY8" fmla="*/ 696534 h 879326"/>
              <a:gd name="connsiteX9" fmla="*/ 431223 w 740039"/>
              <a:gd name="connsiteY9" fmla="*/ 876215 h 879326"/>
              <a:gd name="connsiteX10" fmla="*/ 169879 w 740039"/>
              <a:gd name="connsiteY10" fmla="*/ 794541 h 879326"/>
              <a:gd name="connsiteX11" fmla="*/ 96376 w 740039"/>
              <a:gd name="connsiteY11" fmla="*/ 594443 h 879326"/>
              <a:gd name="connsiteX12" fmla="*/ 10622 w 740039"/>
              <a:gd name="connsiteY12" fmla="*/ 312670 h 879326"/>
              <a:gd name="connsiteX13" fmla="*/ 120877 w 740039"/>
              <a:gd name="connsiteY13" fmla="*/ 67650 h 879326"/>
              <a:gd name="connsiteX14" fmla="*/ 398555 w 740039"/>
              <a:gd name="connsiteY14" fmla="*/ 6395 h 879326"/>
              <a:gd name="connsiteX0" fmla="*/ 405985 w 747469"/>
              <a:gd name="connsiteY0" fmla="*/ 6395 h 879266"/>
              <a:gd name="connsiteX1" fmla="*/ 381484 w 747469"/>
              <a:gd name="connsiteY1" fmla="*/ 190161 h 879266"/>
              <a:gd name="connsiteX2" fmla="*/ 254895 w 747469"/>
              <a:gd name="connsiteY2" fmla="*/ 308587 h 879266"/>
              <a:gd name="connsiteX3" fmla="*/ 197726 w 747469"/>
              <a:gd name="connsiteY3" fmla="*/ 459682 h 879266"/>
              <a:gd name="connsiteX4" fmla="*/ 295731 w 747469"/>
              <a:gd name="connsiteY4" fmla="*/ 586276 h 879266"/>
              <a:gd name="connsiteX5" fmla="*/ 442737 w 747469"/>
              <a:gd name="connsiteY5" fmla="*/ 639363 h 879266"/>
              <a:gd name="connsiteX6" fmla="*/ 622412 w 747469"/>
              <a:gd name="connsiteY6" fmla="*/ 537272 h 879266"/>
              <a:gd name="connsiteX7" fmla="*/ 744917 w 747469"/>
              <a:gd name="connsiteY7" fmla="*/ 582192 h 879266"/>
              <a:gd name="connsiteX8" fmla="*/ 683664 w 747469"/>
              <a:gd name="connsiteY8" fmla="*/ 696534 h 879266"/>
              <a:gd name="connsiteX9" fmla="*/ 438653 w 747469"/>
              <a:gd name="connsiteY9" fmla="*/ 876215 h 879266"/>
              <a:gd name="connsiteX10" fmla="*/ 177309 w 747469"/>
              <a:gd name="connsiteY10" fmla="*/ 794541 h 879266"/>
              <a:gd name="connsiteX11" fmla="*/ 46636 w 747469"/>
              <a:gd name="connsiteY11" fmla="*/ 602610 h 879266"/>
              <a:gd name="connsiteX12" fmla="*/ 18052 w 747469"/>
              <a:gd name="connsiteY12" fmla="*/ 312670 h 879266"/>
              <a:gd name="connsiteX13" fmla="*/ 128307 w 747469"/>
              <a:gd name="connsiteY13" fmla="*/ 67650 h 879266"/>
              <a:gd name="connsiteX14" fmla="*/ 405985 w 747469"/>
              <a:gd name="connsiteY14" fmla="*/ 6395 h 879266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07304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37843 w 750835"/>
              <a:gd name="connsiteY2" fmla="*/ 274635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09351 w 750835"/>
              <a:gd name="connsiteY0" fmla="*/ 5112 h 877983"/>
              <a:gd name="connsiteX1" fmla="*/ 384850 w 750835"/>
              <a:gd name="connsiteY1" fmla="*/ 188878 h 877983"/>
              <a:gd name="connsiteX2" fmla="*/ 258261 w 750835"/>
              <a:gd name="connsiteY2" fmla="*/ 311388 h 877983"/>
              <a:gd name="connsiteX3" fmla="*/ 201092 w 750835"/>
              <a:gd name="connsiteY3" fmla="*/ 458399 h 877983"/>
              <a:gd name="connsiteX4" fmla="*/ 299097 w 750835"/>
              <a:gd name="connsiteY4" fmla="*/ 584993 h 877983"/>
              <a:gd name="connsiteX5" fmla="*/ 446103 w 750835"/>
              <a:gd name="connsiteY5" fmla="*/ 638080 h 877983"/>
              <a:gd name="connsiteX6" fmla="*/ 625778 w 750835"/>
              <a:gd name="connsiteY6" fmla="*/ 535989 h 877983"/>
              <a:gd name="connsiteX7" fmla="*/ 748283 w 750835"/>
              <a:gd name="connsiteY7" fmla="*/ 580909 h 877983"/>
              <a:gd name="connsiteX8" fmla="*/ 687030 w 750835"/>
              <a:gd name="connsiteY8" fmla="*/ 695251 h 877983"/>
              <a:gd name="connsiteX9" fmla="*/ 442019 w 750835"/>
              <a:gd name="connsiteY9" fmla="*/ 874932 h 877983"/>
              <a:gd name="connsiteX10" fmla="*/ 180675 w 750835"/>
              <a:gd name="connsiteY10" fmla="*/ 793258 h 877983"/>
              <a:gd name="connsiteX11" fmla="*/ 50002 w 750835"/>
              <a:gd name="connsiteY11" fmla="*/ 601327 h 877983"/>
              <a:gd name="connsiteX12" fmla="*/ 17334 w 750835"/>
              <a:gd name="connsiteY12" fmla="*/ 225630 h 877983"/>
              <a:gd name="connsiteX13" fmla="*/ 131673 w 750835"/>
              <a:gd name="connsiteY13" fmla="*/ 66367 h 877983"/>
              <a:gd name="connsiteX14" fmla="*/ 409351 w 750835"/>
              <a:gd name="connsiteY14" fmla="*/ 5112 h 877983"/>
              <a:gd name="connsiteX0" fmla="*/ 411703 w 753187"/>
              <a:gd name="connsiteY0" fmla="*/ 5112 h 877983"/>
              <a:gd name="connsiteX1" fmla="*/ 387202 w 753187"/>
              <a:gd name="connsiteY1" fmla="*/ 188878 h 877983"/>
              <a:gd name="connsiteX2" fmla="*/ 260613 w 753187"/>
              <a:gd name="connsiteY2" fmla="*/ 311388 h 877983"/>
              <a:gd name="connsiteX3" fmla="*/ 203444 w 753187"/>
              <a:gd name="connsiteY3" fmla="*/ 458399 h 877983"/>
              <a:gd name="connsiteX4" fmla="*/ 301449 w 753187"/>
              <a:gd name="connsiteY4" fmla="*/ 584993 h 877983"/>
              <a:gd name="connsiteX5" fmla="*/ 448455 w 753187"/>
              <a:gd name="connsiteY5" fmla="*/ 638080 h 877983"/>
              <a:gd name="connsiteX6" fmla="*/ 628130 w 753187"/>
              <a:gd name="connsiteY6" fmla="*/ 535989 h 877983"/>
              <a:gd name="connsiteX7" fmla="*/ 750635 w 753187"/>
              <a:gd name="connsiteY7" fmla="*/ 580909 h 877983"/>
              <a:gd name="connsiteX8" fmla="*/ 689382 w 753187"/>
              <a:gd name="connsiteY8" fmla="*/ 695251 h 877983"/>
              <a:gd name="connsiteX9" fmla="*/ 444371 w 753187"/>
              <a:gd name="connsiteY9" fmla="*/ 874932 h 877983"/>
              <a:gd name="connsiteX10" fmla="*/ 183027 w 753187"/>
              <a:gd name="connsiteY10" fmla="*/ 793258 h 877983"/>
              <a:gd name="connsiteX11" fmla="*/ 52354 w 753187"/>
              <a:gd name="connsiteY11" fmla="*/ 601327 h 877983"/>
              <a:gd name="connsiteX12" fmla="*/ 19686 w 753187"/>
              <a:gd name="connsiteY12" fmla="*/ 225630 h 877983"/>
              <a:gd name="connsiteX13" fmla="*/ 134025 w 753187"/>
              <a:gd name="connsiteY13" fmla="*/ 66367 h 877983"/>
              <a:gd name="connsiteX14" fmla="*/ 411703 w 753187"/>
              <a:gd name="connsiteY14" fmla="*/ 5112 h 877983"/>
              <a:gd name="connsiteX0" fmla="*/ 408009 w 749493"/>
              <a:gd name="connsiteY0" fmla="*/ 5112 h 877983"/>
              <a:gd name="connsiteX1" fmla="*/ 383508 w 749493"/>
              <a:gd name="connsiteY1" fmla="*/ 188878 h 877983"/>
              <a:gd name="connsiteX2" fmla="*/ 256919 w 749493"/>
              <a:gd name="connsiteY2" fmla="*/ 311388 h 877983"/>
              <a:gd name="connsiteX3" fmla="*/ 199750 w 749493"/>
              <a:gd name="connsiteY3" fmla="*/ 458399 h 877983"/>
              <a:gd name="connsiteX4" fmla="*/ 297755 w 749493"/>
              <a:gd name="connsiteY4" fmla="*/ 584993 h 877983"/>
              <a:gd name="connsiteX5" fmla="*/ 444761 w 749493"/>
              <a:gd name="connsiteY5" fmla="*/ 638080 h 877983"/>
              <a:gd name="connsiteX6" fmla="*/ 624436 w 749493"/>
              <a:gd name="connsiteY6" fmla="*/ 535989 h 877983"/>
              <a:gd name="connsiteX7" fmla="*/ 746941 w 749493"/>
              <a:gd name="connsiteY7" fmla="*/ 580909 h 877983"/>
              <a:gd name="connsiteX8" fmla="*/ 685688 w 749493"/>
              <a:gd name="connsiteY8" fmla="*/ 695251 h 877983"/>
              <a:gd name="connsiteX9" fmla="*/ 440677 w 749493"/>
              <a:gd name="connsiteY9" fmla="*/ 874932 h 877983"/>
              <a:gd name="connsiteX10" fmla="*/ 179333 w 749493"/>
              <a:gd name="connsiteY10" fmla="*/ 793258 h 877983"/>
              <a:gd name="connsiteX11" fmla="*/ 48660 w 749493"/>
              <a:gd name="connsiteY11" fmla="*/ 601327 h 877983"/>
              <a:gd name="connsiteX12" fmla="*/ 15992 w 749493"/>
              <a:gd name="connsiteY12" fmla="*/ 225630 h 877983"/>
              <a:gd name="connsiteX13" fmla="*/ 130331 w 749493"/>
              <a:gd name="connsiteY13" fmla="*/ 66367 h 877983"/>
              <a:gd name="connsiteX14" fmla="*/ 408009 w 749493"/>
              <a:gd name="connsiteY14" fmla="*/ 5112 h 87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9493" h="877983">
                <a:moveTo>
                  <a:pt x="408009" y="5112"/>
                </a:moveTo>
                <a:cubicBezTo>
                  <a:pt x="450205" y="25530"/>
                  <a:pt x="408690" y="137832"/>
                  <a:pt x="383508" y="188878"/>
                </a:cubicBezTo>
                <a:cubicBezTo>
                  <a:pt x="358326" y="239924"/>
                  <a:pt x="287545" y="266468"/>
                  <a:pt x="256919" y="311388"/>
                </a:cubicBezTo>
                <a:cubicBezTo>
                  <a:pt x="226293" y="356308"/>
                  <a:pt x="192944" y="412798"/>
                  <a:pt x="199750" y="458399"/>
                </a:cubicBezTo>
                <a:cubicBezTo>
                  <a:pt x="206556" y="504000"/>
                  <a:pt x="256920" y="555046"/>
                  <a:pt x="297755" y="584993"/>
                </a:cubicBezTo>
                <a:cubicBezTo>
                  <a:pt x="338590" y="614940"/>
                  <a:pt x="390314" y="646247"/>
                  <a:pt x="444761" y="638080"/>
                </a:cubicBezTo>
                <a:cubicBezTo>
                  <a:pt x="499208" y="629913"/>
                  <a:pt x="574073" y="545517"/>
                  <a:pt x="624436" y="535989"/>
                </a:cubicBezTo>
                <a:cubicBezTo>
                  <a:pt x="674799" y="526461"/>
                  <a:pt x="736732" y="554365"/>
                  <a:pt x="746941" y="580909"/>
                </a:cubicBezTo>
                <a:cubicBezTo>
                  <a:pt x="757150" y="607453"/>
                  <a:pt x="736732" y="646247"/>
                  <a:pt x="685688" y="695251"/>
                </a:cubicBezTo>
                <a:cubicBezTo>
                  <a:pt x="634644" y="744255"/>
                  <a:pt x="525069" y="858598"/>
                  <a:pt x="440677" y="874932"/>
                </a:cubicBezTo>
                <a:cubicBezTo>
                  <a:pt x="356285" y="891266"/>
                  <a:pt x="244669" y="838859"/>
                  <a:pt x="179333" y="793258"/>
                </a:cubicBezTo>
                <a:cubicBezTo>
                  <a:pt x="113997" y="747657"/>
                  <a:pt x="67717" y="659179"/>
                  <a:pt x="48660" y="601327"/>
                </a:cubicBezTo>
                <a:cubicBezTo>
                  <a:pt x="29603" y="543475"/>
                  <a:pt x="-27566" y="367878"/>
                  <a:pt x="15992" y="225630"/>
                </a:cubicBezTo>
                <a:cubicBezTo>
                  <a:pt x="51382" y="128303"/>
                  <a:pt x="64995" y="103120"/>
                  <a:pt x="130331" y="66367"/>
                </a:cubicBezTo>
                <a:cubicBezTo>
                  <a:pt x="195667" y="29614"/>
                  <a:pt x="365813" y="-15306"/>
                  <a:pt x="408009" y="5112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orme libre 53"/>
          <p:cNvSpPr/>
          <p:nvPr/>
        </p:nvSpPr>
        <p:spPr>
          <a:xfrm>
            <a:off x="4944262" y="4773244"/>
            <a:ext cx="584824" cy="702948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472586 w 728118"/>
              <a:gd name="connsiteY0" fmla="*/ 1150891 h 1150891"/>
              <a:gd name="connsiteX1" fmla="*/ 728118 w 728118"/>
              <a:gd name="connsiteY1" fmla="*/ 823973 h 1150891"/>
              <a:gd name="connsiteX2" fmla="*/ 658339 w 728118"/>
              <a:gd name="connsiteY2" fmla="*/ 608875 h 1150891"/>
              <a:gd name="connsiteX3" fmla="*/ 362845 w 728118"/>
              <a:gd name="connsiteY3" fmla="*/ 687193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728118 w 728118"/>
              <a:gd name="connsiteY0" fmla="*/ 823973 h 823973"/>
              <a:gd name="connsiteX1" fmla="*/ 658339 w 728118"/>
              <a:gd name="connsiteY1" fmla="*/ 608875 h 823973"/>
              <a:gd name="connsiteX2" fmla="*/ 362845 w 728118"/>
              <a:gd name="connsiteY2" fmla="*/ 687193 h 823973"/>
              <a:gd name="connsiteX3" fmla="*/ 425142 w 728118"/>
              <a:gd name="connsiteY3" fmla="*/ 0 h 823973"/>
              <a:gd name="connsiteX4" fmla="*/ 183135 w 728118"/>
              <a:gd name="connsiteY4" fmla="*/ 222869 h 823973"/>
              <a:gd name="connsiteX5" fmla="*/ 0 w 728118"/>
              <a:gd name="connsiteY5" fmla="*/ 404881 h 823973"/>
              <a:gd name="connsiteX0" fmla="*/ 658339 w 658339"/>
              <a:gd name="connsiteY0" fmla="*/ 608875 h 687193"/>
              <a:gd name="connsiteX1" fmla="*/ 362845 w 658339"/>
              <a:gd name="connsiteY1" fmla="*/ 687193 h 687193"/>
              <a:gd name="connsiteX2" fmla="*/ 425142 w 658339"/>
              <a:gd name="connsiteY2" fmla="*/ 0 h 687193"/>
              <a:gd name="connsiteX3" fmla="*/ 183135 w 658339"/>
              <a:gd name="connsiteY3" fmla="*/ 222869 h 687193"/>
              <a:gd name="connsiteX4" fmla="*/ 0 w 658339"/>
              <a:gd name="connsiteY4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183135 w 425142"/>
              <a:gd name="connsiteY2" fmla="*/ 222869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76284 w 425142"/>
              <a:gd name="connsiteY2" fmla="*/ 7090 h 687193"/>
              <a:gd name="connsiteX3" fmla="*/ 0 w 425142"/>
              <a:gd name="connsiteY3" fmla="*/ 404881 h 687193"/>
              <a:gd name="connsiteX0" fmla="*/ 388836 w 451133"/>
              <a:gd name="connsiteY0" fmla="*/ 687193 h 687193"/>
              <a:gd name="connsiteX1" fmla="*/ 451133 w 451133"/>
              <a:gd name="connsiteY1" fmla="*/ 0 h 687193"/>
              <a:gd name="connsiteX2" fmla="*/ 102275 w 451133"/>
              <a:gd name="connsiteY2" fmla="*/ 7090 h 687193"/>
              <a:gd name="connsiteX3" fmla="*/ 0 w 451133"/>
              <a:gd name="connsiteY3" fmla="*/ 579340 h 687193"/>
              <a:gd name="connsiteX0" fmla="*/ 293536 w 451133"/>
              <a:gd name="connsiteY0" fmla="*/ 797378 h 797378"/>
              <a:gd name="connsiteX1" fmla="*/ 451133 w 451133"/>
              <a:gd name="connsiteY1" fmla="*/ 0 h 797378"/>
              <a:gd name="connsiteX2" fmla="*/ 102275 w 451133"/>
              <a:gd name="connsiteY2" fmla="*/ 7090 h 797378"/>
              <a:gd name="connsiteX3" fmla="*/ 0 w 451133"/>
              <a:gd name="connsiteY3" fmla="*/ 579340 h 797378"/>
              <a:gd name="connsiteX0" fmla="*/ 293536 w 413591"/>
              <a:gd name="connsiteY0" fmla="*/ 790288 h 790288"/>
              <a:gd name="connsiteX1" fmla="*/ 413591 w 413591"/>
              <a:gd name="connsiteY1" fmla="*/ 447425 h 790288"/>
              <a:gd name="connsiteX2" fmla="*/ 102275 w 413591"/>
              <a:gd name="connsiteY2" fmla="*/ 0 h 790288"/>
              <a:gd name="connsiteX3" fmla="*/ 0 w 413591"/>
              <a:gd name="connsiteY3" fmla="*/ 572250 h 79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91" h="790288">
                <a:moveTo>
                  <a:pt x="293536" y="790288"/>
                </a:moveTo>
                <a:lnTo>
                  <a:pt x="413591" y="447425"/>
                </a:lnTo>
                <a:lnTo>
                  <a:pt x="102275" y="0"/>
                </a:lnTo>
                <a:cubicBezTo>
                  <a:pt x="54708" y="227923"/>
                  <a:pt x="4250" y="573880"/>
                  <a:pt x="0" y="572250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orme libre 54"/>
          <p:cNvSpPr/>
          <p:nvPr/>
        </p:nvSpPr>
        <p:spPr>
          <a:xfrm rot="7557360">
            <a:off x="5576249" y="5382466"/>
            <a:ext cx="636596" cy="541440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472586 w 728118"/>
              <a:gd name="connsiteY0" fmla="*/ 1150891 h 1150891"/>
              <a:gd name="connsiteX1" fmla="*/ 728118 w 728118"/>
              <a:gd name="connsiteY1" fmla="*/ 823973 h 1150891"/>
              <a:gd name="connsiteX2" fmla="*/ 658339 w 728118"/>
              <a:gd name="connsiteY2" fmla="*/ 608875 h 1150891"/>
              <a:gd name="connsiteX3" fmla="*/ 362845 w 728118"/>
              <a:gd name="connsiteY3" fmla="*/ 687193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728118 w 728118"/>
              <a:gd name="connsiteY0" fmla="*/ 823973 h 823973"/>
              <a:gd name="connsiteX1" fmla="*/ 658339 w 728118"/>
              <a:gd name="connsiteY1" fmla="*/ 608875 h 823973"/>
              <a:gd name="connsiteX2" fmla="*/ 362845 w 728118"/>
              <a:gd name="connsiteY2" fmla="*/ 687193 h 823973"/>
              <a:gd name="connsiteX3" fmla="*/ 425142 w 728118"/>
              <a:gd name="connsiteY3" fmla="*/ 0 h 823973"/>
              <a:gd name="connsiteX4" fmla="*/ 183135 w 728118"/>
              <a:gd name="connsiteY4" fmla="*/ 222869 h 823973"/>
              <a:gd name="connsiteX5" fmla="*/ 0 w 728118"/>
              <a:gd name="connsiteY5" fmla="*/ 404881 h 823973"/>
              <a:gd name="connsiteX0" fmla="*/ 658339 w 658339"/>
              <a:gd name="connsiteY0" fmla="*/ 608875 h 687193"/>
              <a:gd name="connsiteX1" fmla="*/ 362845 w 658339"/>
              <a:gd name="connsiteY1" fmla="*/ 687193 h 687193"/>
              <a:gd name="connsiteX2" fmla="*/ 425142 w 658339"/>
              <a:gd name="connsiteY2" fmla="*/ 0 h 687193"/>
              <a:gd name="connsiteX3" fmla="*/ 183135 w 658339"/>
              <a:gd name="connsiteY3" fmla="*/ 222869 h 687193"/>
              <a:gd name="connsiteX4" fmla="*/ 0 w 658339"/>
              <a:gd name="connsiteY4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183135 w 425142"/>
              <a:gd name="connsiteY2" fmla="*/ 222869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76284 w 425142"/>
              <a:gd name="connsiteY2" fmla="*/ 7090 h 687193"/>
              <a:gd name="connsiteX3" fmla="*/ 0 w 425142"/>
              <a:gd name="connsiteY3" fmla="*/ 404881 h 687193"/>
              <a:gd name="connsiteX0" fmla="*/ 388836 w 451133"/>
              <a:gd name="connsiteY0" fmla="*/ 687193 h 687193"/>
              <a:gd name="connsiteX1" fmla="*/ 451133 w 451133"/>
              <a:gd name="connsiteY1" fmla="*/ 0 h 687193"/>
              <a:gd name="connsiteX2" fmla="*/ 102275 w 451133"/>
              <a:gd name="connsiteY2" fmla="*/ 7090 h 687193"/>
              <a:gd name="connsiteX3" fmla="*/ 0 w 451133"/>
              <a:gd name="connsiteY3" fmla="*/ 579340 h 687193"/>
              <a:gd name="connsiteX0" fmla="*/ 293536 w 451133"/>
              <a:gd name="connsiteY0" fmla="*/ 797378 h 797378"/>
              <a:gd name="connsiteX1" fmla="*/ 451133 w 451133"/>
              <a:gd name="connsiteY1" fmla="*/ 0 h 797378"/>
              <a:gd name="connsiteX2" fmla="*/ 102275 w 451133"/>
              <a:gd name="connsiteY2" fmla="*/ 7090 h 797378"/>
              <a:gd name="connsiteX3" fmla="*/ 0 w 451133"/>
              <a:gd name="connsiteY3" fmla="*/ 579340 h 797378"/>
              <a:gd name="connsiteX0" fmla="*/ 293536 w 413591"/>
              <a:gd name="connsiteY0" fmla="*/ 790288 h 790288"/>
              <a:gd name="connsiteX1" fmla="*/ 413591 w 413591"/>
              <a:gd name="connsiteY1" fmla="*/ 447425 h 790288"/>
              <a:gd name="connsiteX2" fmla="*/ 102275 w 413591"/>
              <a:gd name="connsiteY2" fmla="*/ 0 h 790288"/>
              <a:gd name="connsiteX3" fmla="*/ 0 w 413591"/>
              <a:gd name="connsiteY3" fmla="*/ 572250 h 790288"/>
              <a:gd name="connsiteX0" fmla="*/ 326215 w 446270"/>
              <a:gd name="connsiteY0" fmla="*/ 790288 h 790288"/>
              <a:gd name="connsiteX1" fmla="*/ 446270 w 446270"/>
              <a:gd name="connsiteY1" fmla="*/ 447425 h 790288"/>
              <a:gd name="connsiteX2" fmla="*/ 134954 w 446270"/>
              <a:gd name="connsiteY2" fmla="*/ 0 h 790288"/>
              <a:gd name="connsiteX3" fmla="*/ 0 w 446270"/>
              <a:gd name="connsiteY3" fmla="*/ 547546 h 790288"/>
              <a:gd name="connsiteX0" fmla="*/ 326215 w 446270"/>
              <a:gd name="connsiteY0" fmla="*/ 621827 h 621827"/>
              <a:gd name="connsiteX1" fmla="*/ 446270 w 446270"/>
              <a:gd name="connsiteY1" fmla="*/ 278964 h 621827"/>
              <a:gd name="connsiteX2" fmla="*/ 151170 w 446270"/>
              <a:gd name="connsiteY2" fmla="*/ 0 h 621827"/>
              <a:gd name="connsiteX3" fmla="*/ 0 w 446270"/>
              <a:gd name="connsiteY3" fmla="*/ 379085 h 621827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0375 w 446270"/>
              <a:gd name="connsiteY2" fmla="*/ 13103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6615 w 446270"/>
              <a:gd name="connsiteY2" fmla="*/ 2742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286615 w 450204"/>
              <a:gd name="connsiteY2" fmla="*/ 27429 h 608713"/>
              <a:gd name="connsiteX3" fmla="*/ 125044 w 450204"/>
              <a:gd name="connsiteY3" fmla="*/ 0 h 608713"/>
              <a:gd name="connsiteX4" fmla="*/ 0 w 450204"/>
              <a:gd name="connsiteY4" fmla="*/ 365971 h 60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04" h="608713">
                <a:moveTo>
                  <a:pt x="326215" y="608713"/>
                </a:moveTo>
                <a:lnTo>
                  <a:pt x="450204" y="391758"/>
                </a:lnTo>
                <a:lnTo>
                  <a:pt x="286615" y="27429"/>
                </a:lnTo>
                <a:lnTo>
                  <a:pt x="125044" y="0"/>
                </a:lnTo>
                <a:cubicBezTo>
                  <a:pt x="59236" y="203586"/>
                  <a:pt x="4250" y="367601"/>
                  <a:pt x="0" y="365971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Forme libre 55"/>
          <p:cNvSpPr/>
          <p:nvPr/>
        </p:nvSpPr>
        <p:spPr>
          <a:xfrm rot="17960685">
            <a:off x="2994832" y="4956623"/>
            <a:ext cx="426915" cy="284870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472586 w 728118"/>
              <a:gd name="connsiteY0" fmla="*/ 1150891 h 1150891"/>
              <a:gd name="connsiteX1" fmla="*/ 728118 w 728118"/>
              <a:gd name="connsiteY1" fmla="*/ 823973 h 1150891"/>
              <a:gd name="connsiteX2" fmla="*/ 658339 w 728118"/>
              <a:gd name="connsiteY2" fmla="*/ 608875 h 1150891"/>
              <a:gd name="connsiteX3" fmla="*/ 362845 w 728118"/>
              <a:gd name="connsiteY3" fmla="*/ 687193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728118 w 728118"/>
              <a:gd name="connsiteY0" fmla="*/ 823973 h 823973"/>
              <a:gd name="connsiteX1" fmla="*/ 658339 w 728118"/>
              <a:gd name="connsiteY1" fmla="*/ 608875 h 823973"/>
              <a:gd name="connsiteX2" fmla="*/ 362845 w 728118"/>
              <a:gd name="connsiteY2" fmla="*/ 687193 h 823973"/>
              <a:gd name="connsiteX3" fmla="*/ 425142 w 728118"/>
              <a:gd name="connsiteY3" fmla="*/ 0 h 823973"/>
              <a:gd name="connsiteX4" fmla="*/ 183135 w 728118"/>
              <a:gd name="connsiteY4" fmla="*/ 222869 h 823973"/>
              <a:gd name="connsiteX5" fmla="*/ 0 w 728118"/>
              <a:gd name="connsiteY5" fmla="*/ 404881 h 823973"/>
              <a:gd name="connsiteX0" fmla="*/ 658339 w 658339"/>
              <a:gd name="connsiteY0" fmla="*/ 608875 h 687193"/>
              <a:gd name="connsiteX1" fmla="*/ 362845 w 658339"/>
              <a:gd name="connsiteY1" fmla="*/ 687193 h 687193"/>
              <a:gd name="connsiteX2" fmla="*/ 425142 w 658339"/>
              <a:gd name="connsiteY2" fmla="*/ 0 h 687193"/>
              <a:gd name="connsiteX3" fmla="*/ 183135 w 658339"/>
              <a:gd name="connsiteY3" fmla="*/ 222869 h 687193"/>
              <a:gd name="connsiteX4" fmla="*/ 0 w 658339"/>
              <a:gd name="connsiteY4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183135 w 425142"/>
              <a:gd name="connsiteY2" fmla="*/ 222869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76284 w 425142"/>
              <a:gd name="connsiteY2" fmla="*/ 7090 h 687193"/>
              <a:gd name="connsiteX3" fmla="*/ 0 w 425142"/>
              <a:gd name="connsiteY3" fmla="*/ 404881 h 687193"/>
              <a:gd name="connsiteX0" fmla="*/ 388836 w 451133"/>
              <a:gd name="connsiteY0" fmla="*/ 687193 h 687193"/>
              <a:gd name="connsiteX1" fmla="*/ 451133 w 451133"/>
              <a:gd name="connsiteY1" fmla="*/ 0 h 687193"/>
              <a:gd name="connsiteX2" fmla="*/ 102275 w 451133"/>
              <a:gd name="connsiteY2" fmla="*/ 7090 h 687193"/>
              <a:gd name="connsiteX3" fmla="*/ 0 w 451133"/>
              <a:gd name="connsiteY3" fmla="*/ 579340 h 687193"/>
              <a:gd name="connsiteX0" fmla="*/ 293536 w 451133"/>
              <a:gd name="connsiteY0" fmla="*/ 797378 h 797378"/>
              <a:gd name="connsiteX1" fmla="*/ 451133 w 451133"/>
              <a:gd name="connsiteY1" fmla="*/ 0 h 797378"/>
              <a:gd name="connsiteX2" fmla="*/ 102275 w 451133"/>
              <a:gd name="connsiteY2" fmla="*/ 7090 h 797378"/>
              <a:gd name="connsiteX3" fmla="*/ 0 w 451133"/>
              <a:gd name="connsiteY3" fmla="*/ 579340 h 797378"/>
              <a:gd name="connsiteX0" fmla="*/ 293536 w 413591"/>
              <a:gd name="connsiteY0" fmla="*/ 790288 h 790288"/>
              <a:gd name="connsiteX1" fmla="*/ 413591 w 413591"/>
              <a:gd name="connsiteY1" fmla="*/ 447425 h 790288"/>
              <a:gd name="connsiteX2" fmla="*/ 102275 w 413591"/>
              <a:gd name="connsiteY2" fmla="*/ 0 h 790288"/>
              <a:gd name="connsiteX3" fmla="*/ 0 w 413591"/>
              <a:gd name="connsiteY3" fmla="*/ 572250 h 790288"/>
              <a:gd name="connsiteX0" fmla="*/ 326215 w 446270"/>
              <a:gd name="connsiteY0" fmla="*/ 790288 h 790288"/>
              <a:gd name="connsiteX1" fmla="*/ 446270 w 446270"/>
              <a:gd name="connsiteY1" fmla="*/ 447425 h 790288"/>
              <a:gd name="connsiteX2" fmla="*/ 134954 w 446270"/>
              <a:gd name="connsiteY2" fmla="*/ 0 h 790288"/>
              <a:gd name="connsiteX3" fmla="*/ 0 w 446270"/>
              <a:gd name="connsiteY3" fmla="*/ 547546 h 790288"/>
              <a:gd name="connsiteX0" fmla="*/ 326215 w 446270"/>
              <a:gd name="connsiteY0" fmla="*/ 621827 h 621827"/>
              <a:gd name="connsiteX1" fmla="*/ 446270 w 446270"/>
              <a:gd name="connsiteY1" fmla="*/ 278964 h 621827"/>
              <a:gd name="connsiteX2" fmla="*/ 151170 w 446270"/>
              <a:gd name="connsiteY2" fmla="*/ 0 h 621827"/>
              <a:gd name="connsiteX3" fmla="*/ 0 w 446270"/>
              <a:gd name="connsiteY3" fmla="*/ 379085 h 621827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0375 w 446270"/>
              <a:gd name="connsiteY2" fmla="*/ 13103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6615 w 446270"/>
              <a:gd name="connsiteY2" fmla="*/ 2742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286615 w 450204"/>
              <a:gd name="connsiteY2" fmla="*/ 27429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410418 w 450204"/>
              <a:gd name="connsiteY2" fmla="*/ 58981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26960"/>
              <a:gd name="connsiteY0" fmla="*/ 608713 h 608713"/>
              <a:gd name="connsiteX1" fmla="*/ 426960 w 426960"/>
              <a:gd name="connsiteY1" fmla="*/ 138665 h 608713"/>
              <a:gd name="connsiteX2" fmla="*/ 410418 w 426960"/>
              <a:gd name="connsiteY2" fmla="*/ 58981 h 608713"/>
              <a:gd name="connsiteX3" fmla="*/ 125044 w 426960"/>
              <a:gd name="connsiteY3" fmla="*/ 0 h 608713"/>
              <a:gd name="connsiteX4" fmla="*/ 0 w 426960"/>
              <a:gd name="connsiteY4" fmla="*/ 365971 h 608713"/>
              <a:gd name="connsiteX0" fmla="*/ 196489 w 426960"/>
              <a:gd name="connsiteY0" fmla="*/ 213788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297949 w 426960"/>
              <a:gd name="connsiteY0" fmla="*/ 275844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198069 w 327080"/>
              <a:gd name="connsiteY0" fmla="*/ 275844 h 320269"/>
              <a:gd name="connsiteX1" fmla="*/ 327080 w 327080"/>
              <a:gd name="connsiteY1" fmla="*/ 138665 h 320269"/>
              <a:gd name="connsiteX2" fmla="*/ 310538 w 327080"/>
              <a:gd name="connsiteY2" fmla="*/ 58981 h 320269"/>
              <a:gd name="connsiteX3" fmla="*/ 25164 w 327080"/>
              <a:gd name="connsiteY3" fmla="*/ 0 h 320269"/>
              <a:gd name="connsiteX4" fmla="*/ 39668 w 327080"/>
              <a:gd name="connsiteY4" fmla="*/ 320253 h 320269"/>
              <a:gd name="connsiteX0" fmla="*/ 172905 w 301916"/>
              <a:gd name="connsiteY0" fmla="*/ 275844 h 320265"/>
              <a:gd name="connsiteX1" fmla="*/ 301916 w 301916"/>
              <a:gd name="connsiteY1" fmla="*/ 138665 h 320265"/>
              <a:gd name="connsiteX2" fmla="*/ 285374 w 301916"/>
              <a:gd name="connsiteY2" fmla="*/ 58981 h 320265"/>
              <a:gd name="connsiteX3" fmla="*/ 0 w 301916"/>
              <a:gd name="connsiteY3" fmla="*/ 0 h 320265"/>
              <a:gd name="connsiteX4" fmla="*/ 14504 w 301916"/>
              <a:gd name="connsiteY4" fmla="*/ 320253 h 32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16" h="320265">
                <a:moveTo>
                  <a:pt x="172905" y="275844"/>
                </a:moveTo>
                <a:lnTo>
                  <a:pt x="301916" y="138665"/>
                </a:lnTo>
                <a:lnTo>
                  <a:pt x="285374" y="58981"/>
                </a:lnTo>
                <a:lnTo>
                  <a:pt x="0" y="0"/>
                </a:lnTo>
                <a:cubicBezTo>
                  <a:pt x="4203" y="167346"/>
                  <a:pt x="18754" y="321883"/>
                  <a:pt x="14504" y="320253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orme libre 56"/>
          <p:cNvSpPr/>
          <p:nvPr/>
        </p:nvSpPr>
        <p:spPr>
          <a:xfrm rot="9841320">
            <a:off x="3383603" y="4926181"/>
            <a:ext cx="685808" cy="940505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472586 w 728118"/>
              <a:gd name="connsiteY0" fmla="*/ 1150891 h 1150891"/>
              <a:gd name="connsiteX1" fmla="*/ 728118 w 728118"/>
              <a:gd name="connsiteY1" fmla="*/ 823973 h 1150891"/>
              <a:gd name="connsiteX2" fmla="*/ 658339 w 728118"/>
              <a:gd name="connsiteY2" fmla="*/ 608875 h 1150891"/>
              <a:gd name="connsiteX3" fmla="*/ 362845 w 728118"/>
              <a:gd name="connsiteY3" fmla="*/ 687193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728118 w 728118"/>
              <a:gd name="connsiteY0" fmla="*/ 823973 h 823973"/>
              <a:gd name="connsiteX1" fmla="*/ 658339 w 728118"/>
              <a:gd name="connsiteY1" fmla="*/ 608875 h 823973"/>
              <a:gd name="connsiteX2" fmla="*/ 362845 w 728118"/>
              <a:gd name="connsiteY2" fmla="*/ 687193 h 823973"/>
              <a:gd name="connsiteX3" fmla="*/ 425142 w 728118"/>
              <a:gd name="connsiteY3" fmla="*/ 0 h 823973"/>
              <a:gd name="connsiteX4" fmla="*/ 183135 w 728118"/>
              <a:gd name="connsiteY4" fmla="*/ 222869 h 823973"/>
              <a:gd name="connsiteX5" fmla="*/ 0 w 728118"/>
              <a:gd name="connsiteY5" fmla="*/ 404881 h 823973"/>
              <a:gd name="connsiteX0" fmla="*/ 658339 w 658339"/>
              <a:gd name="connsiteY0" fmla="*/ 608875 h 687193"/>
              <a:gd name="connsiteX1" fmla="*/ 362845 w 658339"/>
              <a:gd name="connsiteY1" fmla="*/ 687193 h 687193"/>
              <a:gd name="connsiteX2" fmla="*/ 425142 w 658339"/>
              <a:gd name="connsiteY2" fmla="*/ 0 h 687193"/>
              <a:gd name="connsiteX3" fmla="*/ 183135 w 658339"/>
              <a:gd name="connsiteY3" fmla="*/ 222869 h 687193"/>
              <a:gd name="connsiteX4" fmla="*/ 0 w 658339"/>
              <a:gd name="connsiteY4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183135 w 425142"/>
              <a:gd name="connsiteY2" fmla="*/ 222869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76284 w 425142"/>
              <a:gd name="connsiteY2" fmla="*/ 7090 h 687193"/>
              <a:gd name="connsiteX3" fmla="*/ 0 w 425142"/>
              <a:gd name="connsiteY3" fmla="*/ 404881 h 687193"/>
              <a:gd name="connsiteX0" fmla="*/ 388836 w 451133"/>
              <a:gd name="connsiteY0" fmla="*/ 687193 h 687193"/>
              <a:gd name="connsiteX1" fmla="*/ 451133 w 451133"/>
              <a:gd name="connsiteY1" fmla="*/ 0 h 687193"/>
              <a:gd name="connsiteX2" fmla="*/ 102275 w 451133"/>
              <a:gd name="connsiteY2" fmla="*/ 7090 h 687193"/>
              <a:gd name="connsiteX3" fmla="*/ 0 w 451133"/>
              <a:gd name="connsiteY3" fmla="*/ 579340 h 687193"/>
              <a:gd name="connsiteX0" fmla="*/ 293536 w 451133"/>
              <a:gd name="connsiteY0" fmla="*/ 797378 h 797378"/>
              <a:gd name="connsiteX1" fmla="*/ 451133 w 451133"/>
              <a:gd name="connsiteY1" fmla="*/ 0 h 797378"/>
              <a:gd name="connsiteX2" fmla="*/ 102275 w 451133"/>
              <a:gd name="connsiteY2" fmla="*/ 7090 h 797378"/>
              <a:gd name="connsiteX3" fmla="*/ 0 w 451133"/>
              <a:gd name="connsiteY3" fmla="*/ 579340 h 797378"/>
              <a:gd name="connsiteX0" fmla="*/ 293536 w 413591"/>
              <a:gd name="connsiteY0" fmla="*/ 790288 h 790288"/>
              <a:gd name="connsiteX1" fmla="*/ 413591 w 413591"/>
              <a:gd name="connsiteY1" fmla="*/ 447425 h 790288"/>
              <a:gd name="connsiteX2" fmla="*/ 102275 w 413591"/>
              <a:gd name="connsiteY2" fmla="*/ 0 h 790288"/>
              <a:gd name="connsiteX3" fmla="*/ 0 w 413591"/>
              <a:gd name="connsiteY3" fmla="*/ 572250 h 790288"/>
              <a:gd name="connsiteX0" fmla="*/ 326215 w 446270"/>
              <a:gd name="connsiteY0" fmla="*/ 790288 h 790288"/>
              <a:gd name="connsiteX1" fmla="*/ 446270 w 446270"/>
              <a:gd name="connsiteY1" fmla="*/ 447425 h 790288"/>
              <a:gd name="connsiteX2" fmla="*/ 134954 w 446270"/>
              <a:gd name="connsiteY2" fmla="*/ 0 h 790288"/>
              <a:gd name="connsiteX3" fmla="*/ 0 w 446270"/>
              <a:gd name="connsiteY3" fmla="*/ 547546 h 790288"/>
              <a:gd name="connsiteX0" fmla="*/ 326215 w 446270"/>
              <a:gd name="connsiteY0" fmla="*/ 621827 h 621827"/>
              <a:gd name="connsiteX1" fmla="*/ 446270 w 446270"/>
              <a:gd name="connsiteY1" fmla="*/ 278964 h 621827"/>
              <a:gd name="connsiteX2" fmla="*/ 151170 w 446270"/>
              <a:gd name="connsiteY2" fmla="*/ 0 h 621827"/>
              <a:gd name="connsiteX3" fmla="*/ 0 w 446270"/>
              <a:gd name="connsiteY3" fmla="*/ 379085 h 621827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0375 w 446270"/>
              <a:gd name="connsiteY2" fmla="*/ 13103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6615 w 446270"/>
              <a:gd name="connsiteY2" fmla="*/ 2742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286615 w 450204"/>
              <a:gd name="connsiteY2" fmla="*/ 27429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410418 w 450204"/>
              <a:gd name="connsiteY2" fmla="*/ 58981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26960"/>
              <a:gd name="connsiteY0" fmla="*/ 608713 h 608713"/>
              <a:gd name="connsiteX1" fmla="*/ 426960 w 426960"/>
              <a:gd name="connsiteY1" fmla="*/ 138665 h 608713"/>
              <a:gd name="connsiteX2" fmla="*/ 410418 w 426960"/>
              <a:gd name="connsiteY2" fmla="*/ 58981 h 608713"/>
              <a:gd name="connsiteX3" fmla="*/ 125044 w 426960"/>
              <a:gd name="connsiteY3" fmla="*/ 0 h 608713"/>
              <a:gd name="connsiteX4" fmla="*/ 0 w 426960"/>
              <a:gd name="connsiteY4" fmla="*/ 365971 h 608713"/>
              <a:gd name="connsiteX0" fmla="*/ 196489 w 426960"/>
              <a:gd name="connsiteY0" fmla="*/ 213788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297949 w 426960"/>
              <a:gd name="connsiteY0" fmla="*/ 275844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198069 w 327080"/>
              <a:gd name="connsiteY0" fmla="*/ 275844 h 320269"/>
              <a:gd name="connsiteX1" fmla="*/ 327080 w 327080"/>
              <a:gd name="connsiteY1" fmla="*/ 138665 h 320269"/>
              <a:gd name="connsiteX2" fmla="*/ 310538 w 327080"/>
              <a:gd name="connsiteY2" fmla="*/ 58981 h 320269"/>
              <a:gd name="connsiteX3" fmla="*/ 25164 w 327080"/>
              <a:gd name="connsiteY3" fmla="*/ 0 h 320269"/>
              <a:gd name="connsiteX4" fmla="*/ 39668 w 327080"/>
              <a:gd name="connsiteY4" fmla="*/ 320253 h 320269"/>
              <a:gd name="connsiteX0" fmla="*/ 172905 w 301916"/>
              <a:gd name="connsiteY0" fmla="*/ 275844 h 320265"/>
              <a:gd name="connsiteX1" fmla="*/ 301916 w 301916"/>
              <a:gd name="connsiteY1" fmla="*/ 138665 h 320265"/>
              <a:gd name="connsiteX2" fmla="*/ 285374 w 301916"/>
              <a:gd name="connsiteY2" fmla="*/ 58981 h 320265"/>
              <a:gd name="connsiteX3" fmla="*/ 0 w 301916"/>
              <a:gd name="connsiteY3" fmla="*/ 0 h 320265"/>
              <a:gd name="connsiteX4" fmla="*/ 14504 w 301916"/>
              <a:gd name="connsiteY4" fmla="*/ 320253 h 320265"/>
              <a:gd name="connsiteX0" fmla="*/ 172905 w 368666"/>
              <a:gd name="connsiteY0" fmla="*/ 895175 h 939596"/>
              <a:gd name="connsiteX1" fmla="*/ 301916 w 368666"/>
              <a:gd name="connsiteY1" fmla="*/ 757996 h 939596"/>
              <a:gd name="connsiteX2" fmla="*/ 368666 w 368666"/>
              <a:gd name="connsiteY2" fmla="*/ 0 h 939596"/>
              <a:gd name="connsiteX3" fmla="*/ 0 w 368666"/>
              <a:gd name="connsiteY3" fmla="*/ 619331 h 939596"/>
              <a:gd name="connsiteX4" fmla="*/ 14504 w 368666"/>
              <a:gd name="connsiteY4" fmla="*/ 939584 h 939596"/>
              <a:gd name="connsiteX0" fmla="*/ 172905 w 368666"/>
              <a:gd name="connsiteY0" fmla="*/ 895175 h 939596"/>
              <a:gd name="connsiteX1" fmla="*/ 301916 w 368666"/>
              <a:gd name="connsiteY1" fmla="*/ 757996 h 939596"/>
              <a:gd name="connsiteX2" fmla="*/ 338736 w 368666"/>
              <a:gd name="connsiteY2" fmla="*/ 323019 h 939596"/>
              <a:gd name="connsiteX3" fmla="*/ 368666 w 368666"/>
              <a:gd name="connsiteY3" fmla="*/ 0 h 939596"/>
              <a:gd name="connsiteX4" fmla="*/ 0 w 368666"/>
              <a:gd name="connsiteY4" fmla="*/ 619331 h 939596"/>
              <a:gd name="connsiteX5" fmla="*/ 14504 w 368666"/>
              <a:gd name="connsiteY5" fmla="*/ 939584 h 939596"/>
              <a:gd name="connsiteX0" fmla="*/ 172905 w 467980"/>
              <a:gd name="connsiteY0" fmla="*/ 895175 h 939596"/>
              <a:gd name="connsiteX1" fmla="*/ 301916 w 467980"/>
              <a:gd name="connsiteY1" fmla="*/ 757996 h 939596"/>
              <a:gd name="connsiteX2" fmla="*/ 467980 w 467980"/>
              <a:gd name="connsiteY2" fmla="*/ 302065 h 939596"/>
              <a:gd name="connsiteX3" fmla="*/ 368666 w 467980"/>
              <a:gd name="connsiteY3" fmla="*/ 0 h 939596"/>
              <a:gd name="connsiteX4" fmla="*/ 0 w 467980"/>
              <a:gd name="connsiteY4" fmla="*/ 619331 h 939596"/>
              <a:gd name="connsiteX5" fmla="*/ 14504 w 467980"/>
              <a:gd name="connsiteY5" fmla="*/ 939584 h 939596"/>
              <a:gd name="connsiteX0" fmla="*/ 172905 w 467980"/>
              <a:gd name="connsiteY0" fmla="*/ 895175 h 939596"/>
              <a:gd name="connsiteX1" fmla="*/ 301916 w 467980"/>
              <a:gd name="connsiteY1" fmla="*/ 757996 h 939596"/>
              <a:gd name="connsiteX2" fmla="*/ 395019 w 467980"/>
              <a:gd name="connsiteY2" fmla="*/ 502083 h 939596"/>
              <a:gd name="connsiteX3" fmla="*/ 467980 w 467980"/>
              <a:gd name="connsiteY3" fmla="*/ 302065 h 939596"/>
              <a:gd name="connsiteX4" fmla="*/ 368666 w 467980"/>
              <a:gd name="connsiteY4" fmla="*/ 0 h 939596"/>
              <a:gd name="connsiteX5" fmla="*/ 0 w 467980"/>
              <a:gd name="connsiteY5" fmla="*/ 619331 h 939596"/>
              <a:gd name="connsiteX6" fmla="*/ 14504 w 467980"/>
              <a:gd name="connsiteY6" fmla="*/ 939584 h 939596"/>
              <a:gd name="connsiteX0" fmla="*/ 172905 w 467980"/>
              <a:gd name="connsiteY0" fmla="*/ 895175 h 939596"/>
              <a:gd name="connsiteX1" fmla="*/ 301916 w 467980"/>
              <a:gd name="connsiteY1" fmla="*/ 757996 h 939596"/>
              <a:gd name="connsiteX2" fmla="*/ 343868 w 467980"/>
              <a:gd name="connsiteY2" fmla="*/ 648357 h 939596"/>
              <a:gd name="connsiteX3" fmla="*/ 395019 w 467980"/>
              <a:gd name="connsiteY3" fmla="*/ 502083 h 939596"/>
              <a:gd name="connsiteX4" fmla="*/ 467980 w 467980"/>
              <a:gd name="connsiteY4" fmla="*/ 302065 h 939596"/>
              <a:gd name="connsiteX5" fmla="*/ 368666 w 467980"/>
              <a:gd name="connsiteY5" fmla="*/ 0 h 939596"/>
              <a:gd name="connsiteX6" fmla="*/ 0 w 467980"/>
              <a:gd name="connsiteY6" fmla="*/ 619331 h 939596"/>
              <a:gd name="connsiteX7" fmla="*/ 14504 w 467980"/>
              <a:gd name="connsiteY7" fmla="*/ 939584 h 939596"/>
              <a:gd name="connsiteX0" fmla="*/ 172905 w 467980"/>
              <a:gd name="connsiteY0" fmla="*/ 895175 h 939596"/>
              <a:gd name="connsiteX1" fmla="*/ 301916 w 467980"/>
              <a:gd name="connsiteY1" fmla="*/ 757996 h 939596"/>
              <a:gd name="connsiteX2" fmla="*/ 249627 w 467980"/>
              <a:gd name="connsiteY2" fmla="*/ 503625 h 939596"/>
              <a:gd name="connsiteX3" fmla="*/ 395019 w 467980"/>
              <a:gd name="connsiteY3" fmla="*/ 502083 h 939596"/>
              <a:gd name="connsiteX4" fmla="*/ 467980 w 467980"/>
              <a:gd name="connsiteY4" fmla="*/ 302065 h 939596"/>
              <a:gd name="connsiteX5" fmla="*/ 368666 w 467980"/>
              <a:gd name="connsiteY5" fmla="*/ 0 h 939596"/>
              <a:gd name="connsiteX6" fmla="*/ 0 w 467980"/>
              <a:gd name="connsiteY6" fmla="*/ 619331 h 939596"/>
              <a:gd name="connsiteX7" fmla="*/ 14504 w 467980"/>
              <a:gd name="connsiteY7" fmla="*/ 939584 h 939596"/>
              <a:gd name="connsiteX0" fmla="*/ 172905 w 467980"/>
              <a:gd name="connsiteY0" fmla="*/ 895175 h 895175"/>
              <a:gd name="connsiteX1" fmla="*/ 301916 w 467980"/>
              <a:gd name="connsiteY1" fmla="*/ 757996 h 895175"/>
              <a:gd name="connsiteX2" fmla="*/ 249627 w 467980"/>
              <a:gd name="connsiteY2" fmla="*/ 503625 h 895175"/>
              <a:gd name="connsiteX3" fmla="*/ 395019 w 467980"/>
              <a:gd name="connsiteY3" fmla="*/ 502083 h 895175"/>
              <a:gd name="connsiteX4" fmla="*/ 467980 w 467980"/>
              <a:gd name="connsiteY4" fmla="*/ 302065 h 895175"/>
              <a:gd name="connsiteX5" fmla="*/ 368666 w 467980"/>
              <a:gd name="connsiteY5" fmla="*/ 0 h 895175"/>
              <a:gd name="connsiteX6" fmla="*/ 0 w 467980"/>
              <a:gd name="connsiteY6" fmla="*/ 619331 h 895175"/>
              <a:gd name="connsiteX7" fmla="*/ 22798 w 467980"/>
              <a:gd name="connsiteY7" fmla="*/ 867541 h 895175"/>
              <a:gd name="connsiteX0" fmla="*/ 172905 w 467980"/>
              <a:gd name="connsiteY0" fmla="*/ 895175 h 895175"/>
              <a:gd name="connsiteX1" fmla="*/ 301916 w 467980"/>
              <a:gd name="connsiteY1" fmla="*/ 757996 h 895175"/>
              <a:gd name="connsiteX2" fmla="*/ 249627 w 467980"/>
              <a:gd name="connsiteY2" fmla="*/ 503625 h 895175"/>
              <a:gd name="connsiteX3" fmla="*/ 395019 w 467980"/>
              <a:gd name="connsiteY3" fmla="*/ 502083 h 895175"/>
              <a:gd name="connsiteX4" fmla="*/ 467980 w 467980"/>
              <a:gd name="connsiteY4" fmla="*/ 302065 h 895175"/>
              <a:gd name="connsiteX5" fmla="*/ 368666 w 467980"/>
              <a:gd name="connsiteY5" fmla="*/ 0 h 895175"/>
              <a:gd name="connsiteX6" fmla="*/ 0 w 467980"/>
              <a:gd name="connsiteY6" fmla="*/ 619331 h 895175"/>
              <a:gd name="connsiteX7" fmla="*/ 28068 w 467980"/>
              <a:gd name="connsiteY7" fmla="*/ 840387 h 895175"/>
              <a:gd name="connsiteX0" fmla="*/ 172905 w 467980"/>
              <a:gd name="connsiteY0" fmla="*/ 895175 h 895175"/>
              <a:gd name="connsiteX1" fmla="*/ 301916 w 467980"/>
              <a:gd name="connsiteY1" fmla="*/ 757996 h 895175"/>
              <a:gd name="connsiteX2" fmla="*/ 249627 w 467980"/>
              <a:gd name="connsiteY2" fmla="*/ 503625 h 895175"/>
              <a:gd name="connsiteX3" fmla="*/ 395019 w 467980"/>
              <a:gd name="connsiteY3" fmla="*/ 502083 h 895175"/>
              <a:gd name="connsiteX4" fmla="*/ 467980 w 467980"/>
              <a:gd name="connsiteY4" fmla="*/ 302065 h 895175"/>
              <a:gd name="connsiteX5" fmla="*/ 368666 w 467980"/>
              <a:gd name="connsiteY5" fmla="*/ 0 h 895175"/>
              <a:gd name="connsiteX6" fmla="*/ 0 w 467980"/>
              <a:gd name="connsiteY6" fmla="*/ 619331 h 895175"/>
              <a:gd name="connsiteX7" fmla="*/ 28068 w 467980"/>
              <a:gd name="connsiteY7" fmla="*/ 840387 h 895175"/>
              <a:gd name="connsiteX0" fmla="*/ 172905 w 467980"/>
              <a:gd name="connsiteY0" fmla="*/ 895175 h 895175"/>
              <a:gd name="connsiteX1" fmla="*/ 301916 w 467980"/>
              <a:gd name="connsiteY1" fmla="*/ 757996 h 895175"/>
              <a:gd name="connsiteX2" fmla="*/ 249627 w 467980"/>
              <a:gd name="connsiteY2" fmla="*/ 503625 h 895175"/>
              <a:gd name="connsiteX3" fmla="*/ 395019 w 467980"/>
              <a:gd name="connsiteY3" fmla="*/ 502083 h 895175"/>
              <a:gd name="connsiteX4" fmla="*/ 467980 w 467980"/>
              <a:gd name="connsiteY4" fmla="*/ 302065 h 895175"/>
              <a:gd name="connsiteX5" fmla="*/ 368666 w 467980"/>
              <a:gd name="connsiteY5" fmla="*/ 0 h 895175"/>
              <a:gd name="connsiteX6" fmla="*/ 0 w 467980"/>
              <a:gd name="connsiteY6" fmla="*/ 619331 h 895175"/>
              <a:gd name="connsiteX7" fmla="*/ 41967 w 467980"/>
              <a:gd name="connsiteY7" fmla="*/ 842063 h 895175"/>
              <a:gd name="connsiteX0" fmla="*/ 164263 w 459338"/>
              <a:gd name="connsiteY0" fmla="*/ 895175 h 895175"/>
              <a:gd name="connsiteX1" fmla="*/ 293274 w 459338"/>
              <a:gd name="connsiteY1" fmla="*/ 757996 h 895175"/>
              <a:gd name="connsiteX2" fmla="*/ 240985 w 459338"/>
              <a:gd name="connsiteY2" fmla="*/ 503625 h 895175"/>
              <a:gd name="connsiteX3" fmla="*/ 386377 w 459338"/>
              <a:gd name="connsiteY3" fmla="*/ 502083 h 895175"/>
              <a:gd name="connsiteX4" fmla="*/ 459338 w 459338"/>
              <a:gd name="connsiteY4" fmla="*/ 302065 h 895175"/>
              <a:gd name="connsiteX5" fmla="*/ 360024 w 459338"/>
              <a:gd name="connsiteY5" fmla="*/ 0 h 895175"/>
              <a:gd name="connsiteX6" fmla="*/ 0 w 459338"/>
              <a:gd name="connsiteY6" fmla="*/ 618784 h 895175"/>
              <a:gd name="connsiteX7" fmla="*/ 33325 w 459338"/>
              <a:gd name="connsiteY7" fmla="*/ 842063 h 895175"/>
              <a:gd name="connsiteX0" fmla="*/ 164263 w 459338"/>
              <a:gd name="connsiteY0" fmla="*/ 895175 h 895175"/>
              <a:gd name="connsiteX1" fmla="*/ 293274 w 459338"/>
              <a:gd name="connsiteY1" fmla="*/ 757996 h 895175"/>
              <a:gd name="connsiteX2" fmla="*/ 240985 w 459338"/>
              <a:gd name="connsiteY2" fmla="*/ 503625 h 895175"/>
              <a:gd name="connsiteX3" fmla="*/ 386377 w 459338"/>
              <a:gd name="connsiteY3" fmla="*/ 502083 h 895175"/>
              <a:gd name="connsiteX4" fmla="*/ 459338 w 459338"/>
              <a:gd name="connsiteY4" fmla="*/ 302065 h 895175"/>
              <a:gd name="connsiteX5" fmla="*/ 360024 w 459338"/>
              <a:gd name="connsiteY5" fmla="*/ 0 h 895175"/>
              <a:gd name="connsiteX6" fmla="*/ 85459 w 459338"/>
              <a:gd name="connsiteY6" fmla="*/ 484099 h 895175"/>
              <a:gd name="connsiteX7" fmla="*/ 0 w 459338"/>
              <a:gd name="connsiteY7" fmla="*/ 618784 h 895175"/>
              <a:gd name="connsiteX8" fmla="*/ 33325 w 459338"/>
              <a:gd name="connsiteY8" fmla="*/ 842063 h 895175"/>
              <a:gd name="connsiteX0" fmla="*/ 164263 w 459338"/>
              <a:gd name="connsiteY0" fmla="*/ 895175 h 895175"/>
              <a:gd name="connsiteX1" fmla="*/ 293274 w 459338"/>
              <a:gd name="connsiteY1" fmla="*/ 757996 h 895175"/>
              <a:gd name="connsiteX2" fmla="*/ 240985 w 459338"/>
              <a:gd name="connsiteY2" fmla="*/ 503625 h 895175"/>
              <a:gd name="connsiteX3" fmla="*/ 386377 w 459338"/>
              <a:gd name="connsiteY3" fmla="*/ 502083 h 895175"/>
              <a:gd name="connsiteX4" fmla="*/ 459338 w 459338"/>
              <a:gd name="connsiteY4" fmla="*/ 302065 h 895175"/>
              <a:gd name="connsiteX5" fmla="*/ 360024 w 459338"/>
              <a:gd name="connsiteY5" fmla="*/ 0 h 895175"/>
              <a:gd name="connsiteX6" fmla="*/ 48671 w 459338"/>
              <a:gd name="connsiteY6" fmla="*/ 409800 h 895175"/>
              <a:gd name="connsiteX7" fmla="*/ 0 w 459338"/>
              <a:gd name="connsiteY7" fmla="*/ 618784 h 895175"/>
              <a:gd name="connsiteX8" fmla="*/ 33325 w 459338"/>
              <a:gd name="connsiteY8" fmla="*/ 842063 h 895175"/>
              <a:gd name="connsiteX0" fmla="*/ 164263 w 459338"/>
              <a:gd name="connsiteY0" fmla="*/ 895175 h 895175"/>
              <a:gd name="connsiteX1" fmla="*/ 293274 w 459338"/>
              <a:gd name="connsiteY1" fmla="*/ 757996 h 895175"/>
              <a:gd name="connsiteX2" fmla="*/ 240985 w 459338"/>
              <a:gd name="connsiteY2" fmla="*/ 503625 h 895175"/>
              <a:gd name="connsiteX3" fmla="*/ 386377 w 459338"/>
              <a:gd name="connsiteY3" fmla="*/ 502083 h 895175"/>
              <a:gd name="connsiteX4" fmla="*/ 459338 w 459338"/>
              <a:gd name="connsiteY4" fmla="*/ 302065 h 895175"/>
              <a:gd name="connsiteX5" fmla="*/ 360024 w 459338"/>
              <a:gd name="connsiteY5" fmla="*/ 0 h 895175"/>
              <a:gd name="connsiteX6" fmla="*/ 48671 w 459338"/>
              <a:gd name="connsiteY6" fmla="*/ 409800 h 895175"/>
              <a:gd name="connsiteX7" fmla="*/ 0 w 459338"/>
              <a:gd name="connsiteY7" fmla="*/ 618784 h 895175"/>
              <a:gd name="connsiteX8" fmla="*/ 33325 w 459338"/>
              <a:gd name="connsiteY8" fmla="*/ 842063 h 895175"/>
              <a:gd name="connsiteX0" fmla="*/ 164263 w 459338"/>
              <a:gd name="connsiteY0" fmla="*/ 895175 h 895175"/>
              <a:gd name="connsiteX1" fmla="*/ 293274 w 459338"/>
              <a:gd name="connsiteY1" fmla="*/ 757996 h 895175"/>
              <a:gd name="connsiteX2" fmla="*/ 240985 w 459338"/>
              <a:gd name="connsiteY2" fmla="*/ 503625 h 895175"/>
              <a:gd name="connsiteX3" fmla="*/ 386377 w 459338"/>
              <a:gd name="connsiteY3" fmla="*/ 502083 h 895175"/>
              <a:gd name="connsiteX4" fmla="*/ 459338 w 459338"/>
              <a:gd name="connsiteY4" fmla="*/ 302065 h 895175"/>
              <a:gd name="connsiteX5" fmla="*/ 360024 w 459338"/>
              <a:gd name="connsiteY5" fmla="*/ 0 h 895175"/>
              <a:gd name="connsiteX6" fmla="*/ 262171 w 459338"/>
              <a:gd name="connsiteY6" fmla="*/ 130644 h 895175"/>
              <a:gd name="connsiteX7" fmla="*/ 48671 w 459338"/>
              <a:gd name="connsiteY7" fmla="*/ 409800 h 895175"/>
              <a:gd name="connsiteX8" fmla="*/ 0 w 459338"/>
              <a:gd name="connsiteY8" fmla="*/ 618784 h 895175"/>
              <a:gd name="connsiteX9" fmla="*/ 33325 w 459338"/>
              <a:gd name="connsiteY9" fmla="*/ 842063 h 895175"/>
              <a:gd name="connsiteX0" fmla="*/ 164263 w 459338"/>
              <a:gd name="connsiteY0" fmla="*/ 929270 h 929270"/>
              <a:gd name="connsiteX1" fmla="*/ 293274 w 459338"/>
              <a:gd name="connsiteY1" fmla="*/ 792091 h 929270"/>
              <a:gd name="connsiteX2" fmla="*/ 240985 w 459338"/>
              <a:gd name="connsiteY2" fmla="*/ 537720 h 929270"/>
              <a:gd name="connsiteX3" fmla="*/ 386377 w 459338"/>
              <a:gd name="connsiteY3" fmla="*/ 536178 h 929270"/>
              <a:gd name="connsiteX4" fmla="*/ 459338 w 459338"/>
              <a:gd name="connsiteY4" fmla="*/ 336160 h 929270"/>
              <a:gd name="connsiteX5" fmla="*/ 360024 w 459338"/>
              <a:gd name="connsiteY5" fmla="*/ 34095 h 929270"/>
              <a:gd name="connsiteX6" fmla="*/ 100690 w 459338"/>
              <a:gd name="connsiteY6" fmla="*/ 0 h 929270"/>
              <a:gd name="connsiteX7" fmla="*/ 48671 w 459338"/>
              <a:gd name="connsiteY7" fmla="*/ 443895 h 929270"/>
              <a:gd name="connsiteX8" fmla="*/ 0 w 459338"/>
              <a:gd name="connsiteY8" fmla="*/ 652879 h 929270"/>
              <a:gd name="connsiteX9" fmla="*/ 33325 w 459338"/>
              <a:gd name="connsiteY9" fmla="*/ 876158 h 929270"/>
              <a:gd name="connsiteX0" fmla="*/ 164263 w 459338"/>
              <a:gd name="connsiteY0" fmla="*/ 929270 h 929270"/>
              <a:gd name="connsiteX1" fmla="*/ 293274 w 459338"/>
              <a:gd name="connsiteY1" fmla="*/ 792091 h 929270"/>
              <a:gd name="connsiteX2" fmla="*/ 240985 w 459338"/>
              <a:gd name="connsiteY2" fmla="*/ 537720 h 929270"/>
              <a:gd name="connsiteX3" fmla="*/ 386377 w 459338"/>
              <a:gd name="connsiteY3" fmla="*/ 536178 h 929270"/>
              <a:gd name="connsiteX4" fmla="*/ 459338 w 459338"/>
              <a:gd name="connsiteY4" fmla="*/ 336160 h 929270"/>
              <a:gd name="connsiteX5" fmla="*/ 360024 w 459338"/>
              <a:gd name="connsiteY5" fmla="*/ 34095 h 929270"/>
              <a:gd name="connsiteX6" fmla="*/ 100690 w 459338"/>
              <a:gd name="connsiteY6" fmla="*/ 0 h 929270"/>
              <a:gd name="connsiteX7" fmla="*/ 76933 w 459338"/>
              <a:gd name="connsiteY7" fmla="*/ 224998 h 929270"/>
              <a:gd name="connsiteX8" fmla="*/ 48671 w 459338"/>
              <a:gd name="connsiteY8" fmla="*/ 443895 h 929270"/>
              <a:gd name="connsiteX9" fmla="*/ 0 w 459338"/>
              <a:gd name="connsiteY9" fmla="*/ 652879 h 929270"/>
              <a:gd name="connsiteX10" fmla="*/ 33325 w 459338"/>
              <a:gd name="connsiteY10" fmla="*/ 876158 h 929270"/>
              <a:gd name="connsiteX0" fmla="*/ 164263 w 459338"/>
              <a:gd name="connsiteY0" fmla="*/ 929270 h 929270"/>
              <a:gd name="connsiteX1" fmla="*/ 293274 w 459338"/>
              <a:gd name="connsiteY1" fmla="*/ 792091 h 929270"/>
              <a:gd name="connsiteX2" fmla="*/ 240985 w 459338"/>
              <a:gd name="connsiteY2" fmla="*/ 537720 h 929270"/>
              <a:gd name="connsiteX3" fmla="*/ 386377 w 459338"/>
              <a:gd name="connsiteY3" fmla="*/ 536178 h 929270"/>
              <a:gd name="connsiteX4" fmla="*/ 459338 w 459338"/>
              <a:gd name="connsiteY4" fmla="*/ 336160 h 929270"/>
              <a:gd name="connsiteX5" fmla="*/ 360024 w 459338"/>
              <a:gd name="connsiteY5" fmla="*/ 34095 h 929270"/>
              <a:gd name="connsiteX6" fmla="*/ 100690 w 459338"/>
              <a:gd name="connsiteY6" fmla="*/ 0 h 929270"/>
              <a:gd name="connsiteX7" fmla="*/ 14199 w 459338"/>
              <a:gd name="connsiteY7" fmla="*/ 211090 h 929270"/>
              <a:gd name="connsiteX8" fmla="*/ 48671 w 459338"/>
              <a:gd name="connsiteY8" fmla="*/ 443895 h 929270"/>
              <a:gd name="connsiteX9" fmla="*/ 0 w 459338"/>
              <a:gd name="connsiteY9" fmla="*/ 652879 h 929270"/>
              <a:gd name="connsiteX10" fmla="*/ 33325 w 459338"/>
              <a:gd name="connsiteY10" fmla="*/ 876158 h 92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9338" h="929270">
                <a:moveTo>
                  <a:pt x="164263" y="929270"/>
                </a:moveTo>
                <a:lnTo>
                  <a:pt x="293274" y="792091"/>
                </a:lnTo>
                <a:lnTo>
                  <a:pt x="240985" y="537720"/>
                </a:lnTo>
                <a:lnTo>
                  <a:pt x="386377" y="536178"/>
                </a:lnTo>
                <a:lnTo>
                  <a:pt x="459338" y="336160"/>
                </a:lnTo>
                <a:lnTo>
                  <a:pt x="360024" y="34095"/>
                </a:lnTo>
                <a:lnTo>
                  <a:pt x="100690" y="0"/>
                </a:lnTo>
                <a:lnTo>
                  <a:pt x="14199" y="211090"/>
                </a:lnTo>
                <a:lnTo>
                  <a:pt x="48671" y="443895"/>
                </a:lnTo>
                <a:lnTo>
                  <a:pt x="0" y="652879"/>
                </a:lnTo>
                <a:cubicBezTo>
                  <a:pt x="13238" y="773677"/>
                  <a:pt x="37575" y="877788"/>
                  <a:pt x="33325" y="876158"/>
                </a:cubicBezTo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orme libre 57"/>
          <p:cNvSpPr/>
          <p:nvPr/>
        </p:nvSpPr>
        <p:spPr>
          <a:xfrm rot="17960685">
            <a:off x="3637196" y="5406876"/>
            <a:ext cx="258973" cy="287919"/>
          </a:xfrm>
          <a:custGeom>
            <a:avLst/>
            <a:gdLst>
              <a:gd name="connsiteX0" fmla="*/ 0 w 1164130"/>
              <a:gd name="connsiteY0" fmla="*/ 987693 h 987693"/>
              <a:gd name="connsiteX1" fmla="*/ 1164130 w 1164130"/>
              <a:gd name="connsiteY1" fmla="*/ 0 h 987693"/>
              <a:gd name="connsiteX2" fmla="*/ 23518 w 1164130"/>
              <a:gd name="connsiteY2" fmla="*/ 0 h 987693"/>
              <a:gd name="connsiteX3" fmla="*/ 35277 w 1164130"/>
              <a:gd name="connsiteY3" fmla="*/ 940660 h 987693"/>
              <a:gd name="connsiteX0" fmla="*/ 0 w 1164130"/>
              <a:gd name="connsiteY0" fmla="*/ 987693 h 987693"/>
              <a:gd name="connsiteX1" fmla="*/ 764146 w 1164130"/>
              <a:gd name="connsiteY1" fmla="*/ 343357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0 w 1164130"/>
              <a:gd name="connsiteY0" fmla="*/ 987693 h 987693"/>
              <a:gd name="connsiteX1" fmla="*/ 1152168 w 1164130"/>
              <a:gd name="connsiteY1" fmla="*/ 531502 h 987693"/>
              <a:gd name="connsiteX2" fmla="*/ 1164130 w 1164130"/>
              <a:gd name="connsiteY2" fmla="*/ 0 h 987693"/>
              <a:gd name="connsiteX3" fmla="*/ 23518 w 1164130"/>
              <a:gd name="connsiteY3" fmla="*/ 0 h 987693"/>
              <a:gd name="connsiteX4" fmla="*/ 35277 w 1164130"/>
              <a:gd name="connsiteY4" fmla="*/ 940660 h 987693"/>
              <a:gd name="connsiteX0" fmla="*/ 293955 w 1458085"/>
              <a:gd name="connsiteY0" fmla="*/ 987693 h 987693"/>
              <a:gd name="connsiteX1" fmla="*/ 1446123 w 1458085"/>
              <a:gd name="connsiteY1" fmla="*/ 531502 h 987693"/>
              <a:gd name="connsiteX2" fmla="*/ 1458085 w 1458085"/>
              <a:gd name="connsiteY2" fmla="*/ 0 h 987693"/>
              <a:gd name="connsiteX3" fmla="*/ 317473 w 1458085"/>
              <a:gd name="connsiteY3" fmla="*/ 0 h 987693"/>
              <a:gd name="connsiteX4" fmla="*/ 0 w 1458085"/>
              <a:gd name="connsiteY4" fmla="*/ 670209 h 987693"/>
              <a:gd name="connsiteX0" fmla="*/ 258680 w 1458085"/>
              <a:gd name="connsiteY0" fmla="*/ 1140558 h 1140558"/>
              <a:gd name="connsiteX1" fmla="*/ 1446123 w 1458085"/>
              <a:gd name="connsiteY1" fmla="*/ 531502 h 1140558"/>
              <a:gd name="connsiteX2" fmla="*/ 1458085 w 1458085"/>
              <a:gd name="connsiteY2" fmla="*/ 0 h 1140558"/>
              <a:gd name="connsiteX3" fmla="*/ 317473 w 1458085"/>
              <a:gd name="connsiteY3" fmla="*/ 0 h 1140558"/>
              <a:gd name="connsiteX4" fmla="*/ 0 w 1458085"/>
              <a:gd name="connsiteY4" fmla="*/ 670209 h 1140558"/>
              <a:gd name="connsiteX0" fmla="*/ 0 w 1199405"/>
              <a:gd name="connsiteY0" fmla="*/ 1140558 h 1140558"/>
              <a:gd name="connsiteX1" fmla="*/ 1187443 w 1199405"/>
              <a:gd name="connsiteY1" fmla="*/ 531502 h 1140558"/>
              <a:gd name="connsiteX2" fmla="*/ 1199405 w 1199405"/>
              <a:gd name="connsiteY2" fmla="*/ 0 h 1140558"/>
              <a:gd name="connsiteX3" fmla="*/ 58793 w 1199405"/>
              <a:gd name="connsiteY3" fmla="*/ 0 h 1140558"/>
              <a:gd name="connsiteX4" fmla="*/ 35277 w 1199405"/>
              <a:gd name="connsiteY4" fmla="*/ 881872 h 1140558"/>
              <a:gd name="connsiteX0" fmla="*/ 23515 w 1164128"/>
              <a:gd name="connsiteY0" fmla="*/ 1117043 h 1117043"/>
              <a:gd name="connsiteX1" fmla="*/ 1152166 w 1164128"/>
              <a:gd name="connsiteY1" fmla="*/ 531502 h 1117043"/>
              <a:gd name="connsiteX2" fmla="*/ 1164128 w 1164128"/>
              <a:gd name="connsiteY2" fmla="*/ 0 h 1117043"/>
              <a:gd name="connsiteX3" fmla="*/ 23516 w 1164128"/>
              <a:gd name="connsiteY3" fmla="*/ 0 h 1117043"/>
              <a:gd name="connsiteX4" fmla="*/ 0 w 1164128"/>
              <a:gd name="connsiteY4" fmla="*/ 881872 h 1117043"/>
              <a:gd name="connsiteX0" fmla="*/ 23515 w 1164128"/>
              <a:gd name="connsiteY0" fmla="*/ 1117046 h 1117046"/>
              <a:gd name="connsiteX1" fmla="*/ 1152166 w 1164128"/>
              <a:gd name="connsiteY1" fmla="*/ 531502 h 1117046"/>
              <a:gd name="connsiteX2" fmla="*/ 1164128 w 1164128"/>
              <a:gd name="connsiteY2" fmla="*/ 0 h 1117046"/>
              <a:gd name="connsiteX3" fmla="*/ 23516 w 1164128"/>
              <a:gd name="connsiteY3" fmla="*/ 0 h 1117046"/>
              <a:gd name="connsiteX4" fmla="*/ 0 w 1164128"/>
              <a:gd name="connsiteY4" fmla="*/ 881872 h 1117046"/>
              <a:gd name="connsiteX0" fmla="*/ 47486 w 1188099"/>
              <a:gd name="connsiteY0" fmla="*/ 1151161 h 1151161"/>
              <a:gd name="connsiteX1" fmla="*/ 1176137 w 1188099"/>
              <a:gd name="connsiteY1" fmla="*/ 565617 h 1151161"/>
              <a:gd name="connsiteX2" fmla="*/ 1188099 w 1188099"/>
              <a:gd name="connsiteY2" fmla="*/ 34115 h 1151161"/>
              <a:gd name="connsiteX3" fmla="*/ 0 w 1188099"/>
              <a:gd name="connsiteY3" fmla="*/ 0 h 1151161"/>
              <a:gd name="connsiteX4" fmla="*/ 23971 w 1188099"/>
              <a:gd name="connsiteY4" fmla="*/ 915987 h 1151161"/>
              <a:gd name="connsiteX0" fmla="*/ 37989 w 1178602"/>
              <a:gd name="connsiteY0" fmla="*/ 1151161 h 1151161"/>
              <a:gd name="connsiteX1" fmla="*/ 1166640 w 1178602"/>
              <a:gd name="connsiteY1" fmla="*/ 565617 h 1151161"/>
              <a:gd name="connsiteX2" fmla="*/ 1178602 w 1178602"/>
              <a:gd name="connsiteY2" fmla="*/ 34115 h 1151161"/>
              <a:gd name="connsiteX3" fmla="*/ 0 w 1178602"/>
              <a:gd name="connsiteY3" fmla="*/ 0 h 1151161"/>
              <a:gd name="connsiteX4" fmla="*/ 14474 w 1178602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178602 w 1233123"/>
              <a:gd name="connsiteY2" fmla="*/ 34115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7989 w 1233123"/>
              <a:gd name="connsiteY0" fmla="*/ 1151161 h 1151161"/>
              <a:gd name="connsiteX1" fmla="*/ 1233123 w 1233123"/>
              <a:gd name="connsiteY1" fmla="*/ 497386 h 1151161"/>
              <a:gd name="connsiteX2" fmla="*/ 1226089 w 1233123"/>
              <a:gd name="connsiteY2" fmla="*/ 17058 h 1151161"/>
              <a:gd name="connsiteX3" fmla="*/ 0 w 1233123"/>
              <a:gd name="connsiteY3" fmla="*/ 0 h 1151161"/>
              <a:gd name="connsiteX4" fmla="*/ 14474 w 1233123"/>
              <a:gd name="connsiteY4" fmla="*/ 915987 h 1151161"/>
              <a:gd name="connsiteX0" fmla="*/ 34690 w 1233123"/>
              <a:gd name="connsiteY0" fmla="*/ 1222252 h 1222252"/>
              <a:gd name="connsiteX1" fmla="*/ 1233123 w 1233123"/>
              <a:gd name="connsiteY1" fmla="*/ 497386 h 1222252"/>
              <a:gd name="connsiteX2" fmla="*/ 1226089 w 1233123"/>
              <a:gd name="connsiteY2" fmla="*/ 17058 h 1222252"/>
              <a:gd name="connsiteX3" fmla="*/ 0 w 1233123"/>
              <a:gd name="connsiteY3" fmla="*/ 0 h 1222252"/>
              <a:gd name="connsiteX4" fmla="*/ 14474 w 1233123"/>
              <a:gd name="connsiteY4" fmla="*/ 915987 h 1222252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4579 w 1223228"/>
              <a:gd name="connsiteY4" fmla="*/ 904139 h 1210404"/>
              <a:gd name="connsiteX0" fmla="*/ 24795 w 1223228"/>
              <a:gd name="connsiteY0" fmla="*/ 1210404 h 1210404"/>
              <a:gd name="connsiteX1" fmla="*/ 1223228 w 1223228"/>
              <a:gd name="connsiteY1" fmla="*/ 485538 h 1210404"/>
              <a:gd name="connsiteX2" fmla="*/ 1216194 w 1223228"/>
              <a:gd name="connsiteY2" fmla="*/ 5210 h 1210404"/>
              <a:gd name="connsiteX3" fmla="*/ 0 w 1223228"/>
              <a:gd name="connsiteY3" fmla="*/ 0 h 1210404"/>
              <a:gd name="connsiteX4" fmla="*/ 14473 w 1223228"/>
              <a:gd name="connsiteY4" fmla="*/ 898216 h 1210404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4473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1280 w 1223228"/>
              <a:gd name="connsiteY4" fmla="*/ 898216 h 1234100"/>
              <a:gd name="connsiteX0" fmla="*/ 11602 w 1223228"/>
              <a:gd name="connsiteY0" fmla="*/ 1234100 h 1234100"/>
              <a:gd name="connsiteX1" fmla="*/ 1223228 w 1223228"/>
              <a:gd name="connsiteY1" fmla="*/ 485538 h 1234100"/>
              <a:gd name="connsiteX2" fmla="*/ 1216194 w 1223228"/>
              <a:gd name="connsiteY2" fmla="*/ 5210 h 1234100"/>
              <a:gd name="connsiteX3" fmla="*/ 0 w 1223228"/>
              <a:gd name="connsiteY3" fmla="*/ 0 h 1234100"/>
              <a:gd name="connsiteX4" fmla="*/ 4579 w 1223228"/>
              <a:gd name="connsiteY4" fmla="*/ 898216 h 1234100"/>
              <a:gd name="connsiteX0" fmla="*/ 0 w 1228118"/>
              <a:gd name="connsiteY0" fmla="*/ 1429601 h 1429601"/>
              <a:gd name="connsiteX1" fmla="*/ 1228118 w 1228118"/>
              <a:gd name="connsiteY1" fmla="*/ 485538 h 1429601"/>
              <a:gd name="connsiteX2" fmla="*/ 1221084 w 1228118"/>
              <a:gd name="connsiteY2" fmla="*/ 5210 h 1429601"/>
              <a:gd name="connsiteX3" fmla="*/ 4890 w 1228118"/>
              <a:gd name="connsiteY3" fmla="*/ 0 h 1429601"/>
              <a:gd name="connsiteX4" fmla="*/ 9469 w 1228118"/>
              <a:gd name="connsiteY4" fmla="*/ 898216 h 1429601"/>
              <a:gd name="connsiteX0" fmla="*/ 14899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23228"/>
              <a:gd name="connsiteY0" fmla="*/ 1417753 h 1417753"/>
              <a:gd name="connsiteX1" fmla="*/ 1223228 w 1223228"/>
              <a:gd name="connsiteY1" fmla="*/ 485538 h 1417753"/>
              <a:gd name="connsiteX2" fmla="*/ 1216194 w 1223228"/>
              <a:gd name="connsiteY2" fmla="*/ 5210 h 1417753"/>
              <a:gd name="connsiteX3" fmla="*/ 0 w 1223228"/>
              <a:gd name="connsiteY3" fmla="*/ 0 h 1417753"/>
              <a:gd name="connsiteX4" fmla="*/ 4579 w 1223228"/>
              <a:gd name="connsiteY4" fmla="*/ 898216 h 1417753"/>
              <a:gd name="connsiteX0" fmla="*/ 1706 w 1216194"/>
              <a:gd name="connsiteY0" fmla="*/ 1417753 h 1427495"/>
              <a:gd name="connsiteX1" fmla="*/ 622956 w 1216194"/>
              <a:gd name="connsiteY1" fmla="*/ 1427495 h 1427495"/>
              <a:gd name="connsiteX2" fmla="*/ 1216194 w 1216194"/>
              <a:gd name="connsiteY2" fmla="*/ 5210 h 1427495"/>
              <a:gd name="connsiteX3" fmla="*/ 0 w 1216194"/>
              <a:gd name="connsiteY3" fmla="*/ 0 h 1427495"/>
              <a:gd name="connsiteX4" fmla="*/ 4579 w 1216194"/>
              <a:gd name="connsiteY4" fmla="*/ 898216 h 1427495"/>
              <a:gd name="connsiteX0" fmla="*/ 1706 w 622956"/>
              <a:gd name="connsiteY0" fmla="*/ 1417753 h 1427495"/>
              <a:gd name="connsiteX1" fmla="*/ 622956 w 622956"/>
              <a:gd name="connsiteY1" fmla="*/ 1427495 h 1427495"/>
              <a:gd name="connsiteX2" fmla="*/ 609325 w 622956"/>
              <a:gd name="connsiteY2" fmla="*/ 876075 h 1427495"/>
              <a:gd name="connsiteX3" fmla="*/ 0 w 622956"/>
              <a:gd name="connsiteY3" fmla="*/ 0 h 1427495"/>
              <a:gd name="connsiteX4" fmla="*/ 4579 w 622956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0 w 668692"/>
              <a:gd name="connsiteY3" fmla="*/ 0 h 1427495"/>
              <a:gd name="connsiteX4" fmla="*/ 4579 w 668692"/>
              <a:gd name="connsiteY4" fmla="*/ 898216 h 1427495"/>
              <a:gd name="connsiteX0" fmla="*/ 1706 w 668692"/>
              <a:gd name="connsiteY0" fmla="*/ 1417753 h 1427495"/>
              <a:gd name="connsiteX1" fmla="*/ 622956 w 668692"/>
              <a:gd name="connsiteY1" fmla="*/ 1427495 h 1427495"/>
              <a:gd name="connsiteX2" fmla="*/ 668692 w 668692"/>
              <a:gd name="connsiteY2" fmla="*/ 656878 h 1427495"/>
              <a:gd name="connsiteX3" fmla="*/ 348496 w 668692"/>
              <a:gd name="connsiteY3" fmla="*/ 342442 h 1427495"/>
              <a:gd name="connsiteX4" fmla="*/ 0 w 668692"/>
              <a:gd name="connsiteY4" fmla="*/ 0 h 1427495"/>
              <a:gd name="connsiteX5" fmla="*/ 4579 w 668692"/>
              <a:gd name="connsiteY5" fmla="*/ 898216 h 1427495"/>
              <a:gd name="connsiteX0" fmla="*/ 1706 w 668692"/>
              <a:gd name="connsiteY0" fmla="*/ 1424843 h 1434585"/>
              <a:gd name="connsiteX1" fmla="*/ 622956 w 668692"/>
              <a:gd name="connsiteY1" fmla="*/ 1434585 h 1434585"/>
              <a:gd name="connsiteX2" fmla="*/ 668692 w 668692"/>
              <a:gd name="connsiteY2" fmla="*/ 663968 h 1434585"/>
              <a:gd name="connsiteX3" fmla="*/ 421057 w 668692"/>
              <a:gd name="connsiteY3" fmla="*/ 0 h 1434585"/>
              <a:gd name="connsiteX4" fmla="*/ 0 w 668692"/>
              <a:gd name="connsiteY4" fmla="*/ 7090 h 1434585"/>
              <a:gd name="connsiteX5" fmla="*/ 4579 w 668692"/>
              <a:gd name="connsiteY5" fmla="*/ 905306 h 1434585"/>
              <a:gd name="connsiteX0" fmla="*/ 1706 w 668692"/>
              <a:gd name="connsiteY0" fmla="*/ 1429434 h 1439176"/>
              <a:gd name="connsiteX1" fmla="*/ 622956 w 668692"/>
              <a:gd name="connsiteY1" fmla="*/ 1439176 h 1439176"/>
              <a:gd name="connsiteX2" fmla="*/ 668692 w 668692"/>
              <a:gd name="connsiteY2" fmla="*/ 668559 h 1439176"/>
              <a:gd name="connsiteX3" fmla="*/ 250672 w 668692"/>
              <a:gd name="connsiteY3" fmla="*/ 0 h 1439176"/>
              <a:gd name="connsiteX4" fmla="*/ 0 w 668692"/>
              <a:gd name="connsiteY4" fmla="*/ 11681 h 1439176"/>
              <a:gd name="connsiteX5" fmla="*/ 4579 w 668692"/>
              <a:gd name="connsiteY5" fmla="*/ 909897 h 1439176"/>
              <a:gd name="connsiteX0" fmla="*/ 1706 w 746665"/>
              <a:gd name="connsiteY0" fmla="*/ 1429434 h 1439176"/>
              <a:gd name="connsiteX1" fmla="*/ 622956 w 746665"/>
              <a:gd name="connsiteY1" fmla="*/ 1439176 h 1439176"/>
              <a:gd name="connsiteX2" fmla="*/ 746665 w 746665"/>
              <a:gd name="connsiteY2" fmla="*/ 787927 h 1439176"/>
              <a:gd name="connsiteX3" fmla="*/ 250672 w 746665"/>
              <a:gd name="connsiteY3" fmla="*/ 0 h 1439176"/>
              <a:gd name="connsiteX4" fmla="*/ 0 w 746665"/>
              <a:gd name="connsiteY4" fmla="*/ 11681 h 1439176"/>
              <a:gd name="connsiteX5" fmla="*/ 4579 w 746665"/>
              <a:gd name="connsiteY5" fmla="*/ 909897 h 1439176"/>
              <a:gd name="connsiteX0" fmla="*/ 1706 w 714899"/>
              <a:gd name="connsiteY0" fmla="*/ 1429434 h 1439176"/>
              <a:gd name="connsiteX1" fmla="*/ 622956 w 714899"/>
              <a:gd name="connsiteY1" fmla="*/ 1439176 h 1439176"/>
              <a:gd name="connsiteX2" fmla="*/ 714899 w 714899"/>
              <a:gd name="connsiteY2" fmla="*/ 663968 h 1439176"/>
              <a:gd name="connsiteX3" fmla="*/ 250672 w 714899"/>
              <a:gd name="connsiteY3" fmla="*/ 0 h 1439176"/>
              <a:gd name="connsiteX4" fmla="*/ 0 w 714899"/>
              <a:gd name="connsiteY4" fmla="*/ 11681 h 1439176"/>
              <a:gd name="connsiteX5" fmla="*/ 4579 w 714899"/>
              <a:gd name="connsiteY5" fmla="*/ 909897 h 1439176"/>
              <a:gd name="connsiteX0" fmla="*/ 1706 w 784678"/>
              <a:gd name="connsiteY0" fmla="*/ 1429434 h 1429434"/>
              <a:gd name="connsiteX1" fmla="*/ 784678 w 784678"/>
              <a:gd name="connsiteY1" fmla="*/ 879066 h 1429434"/>
              <a:gd name="connsiteX2" fmla="*/ 714899 w 784678"/>
              <a:gd name="connsiteY2" fmla="*/ 663968 h 1429434"/>
              <a:gd name="connsiteX3" fmla="*/ 250672 w 784678"/>
              <a:gd name="connsiteY3" fmla="*/ 0 h 1429434"/>
              <a:gd name="connsiteX4" fmla="*/ 0 w 784678"/>
              <a:gd name="connsiteY4" fmla="*/ 11681 h 1429434"/>
              <a:gd name="connsiteX5" fmla="*/ 4579 w 784678"/>
              <a:gd name="connsiteY5" fmla="*/ 909897 h 1429434"/>
              <a:gd name="connsiteX0" fmla="*/ 1706 w 784678"/>
              <a:gd name="connsiteY0" fmla="*/ 1429434 h 1429434"/>
              <a:gd name="connsiteX1" fmla="*/ 402080 w 784678"/>
              <a:gd name="connsiteY1" fmla="*/ 1146299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1706 w 784678"/>
              <a:gd name="connsiteY0" fmla="*/ 1429434 h 1429434"/>
              <a:gd name="connsiteX1" fmla="*/ 529146 w 784678"/>
              <a:gd name="connsiteY1" fmla="*/ 1205984 h 1429434"/>
              <a:gd name="connsiteX2" fmla="*/ 784678 w 784678"/>
              <a:gd name="connsiteY2" fmla="*/ 879066 h 1429434"/>
              <a:gd name="connsiteX3" fmla="*/ 714899 w 784678"/>
              <a:gd name="connsiteY3" fmla="*/ 663968 h 1429434"/>
              <a:gd name="connsiteX4" fmla="*/ 250672 w 784678"/>
              <a:gd name="connsiteY4" fmla="*/ 0 h 1429434"/>
              <a:gd name="connsiteX5" fmla="*/ 0 w 784678"/>
              <a:gd name="connsiteY5" fmla="*/ 11681 h 1429434"/>
              <a:gd name="connsiteX6" fmla="*/ 4579 w 784678"/>
              <a:gd name="connsiteY6" fmla="*/ 909897 h 1429434"/>
              <a:gd name="connsiteX0" fmla="*/ 310709 w 784678"/>
              <a:gd name="connsiteY0" fmla="*/ 99787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4579 w 784678"/>
              <a:gd name="connsiteY6" fmla="*/ 909897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122982 w 784678"/>
              <a:gd name="connsiteY6" fmla="*/ 602296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88342 w 784678"/>
              <a:gd name="connsiteY0" fmla="*/ 1002464 h 1205984"/>
              <a:gd name="connsiteX1" fmla="*/ 529146 w 784678"/>
              <a:gd name="connsiteY1" fmla="*/ 1205984 h 1205984"/>
              <a:gd name="connsiteX2" fmla="*/ 784678 w 784678"/>
              <a:gd name="connsiteY2" fmla="*/ 879066 h 1205984"/>
              <a:gd name="connsiteX3" fmla="*/ 714899 w 784678"/>
              <a:gd name="connsiteY3" fmla="*/ 663968 h 1205984"/>
              <a:gd name="connsiteX4" fmla="*/ 250672 w 784678"/>
              <a:gd name="connsiteY4" fmla="*/ 0 h 1205984"/>
              <a:gd name="connsiteX5" fmla="*/ 0 w 784678"/>
              <a:gd name="connsiteY5" fmla="*/ 11681 h 1205984"/>
              <a:gd name="connsiteX6" fmla="*/ 56560 w 78467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84946 w 728118"/>
              <a:gd name="connsiteY5" fmla="*/ 10809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68695 w 728118"/>
              <a:gd name="connsiteY5" fmla="*/ 282553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68780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1002464 h 1205984"/>
              <a:gd name="connsiteX1" fmla="*/ 472586 w 728118"/>
              <a:gd name="connsiteY1" fmla="*/ 1205984 h 1205984"/>
              <a:gd name="connsiteX2" fmla="*/ 728118 w 728118"/>
              <a:gd name="connsiteY2" fmla="*/ 879066 h 1205984"/>
              <a:gd name="connsiteX3" fmla="*/ 658339 w 728118"/>
              <a:gd name="connsiteY3" fmla="*/ 663968 h 1205984"/>
              <a:gd name="connsiteX4" fmla="*/ 194112 w 728118"/>
              <a:gd name="connsiteY4" fmla="*/ 0 h 1205984"/>
              <a:gd name="connsiteX5" fmla="*/ 171583 w 728118"/>
              <a:gd name="connsiteY5" fmla="*/ 273371 h 1205984"/>
              <a:gd name="connsiteX6" fmla="*/ 0 w 728118"/>
              <a:gd name="connsiteY6" fmla="*/ 459974 h 1205984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71583 w 728118"/>
              <a:gd name="connsiteY5" fmla="*/ 218278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10128 w 728118"/>
              <a:gd name="connsiteY4" fmla="*/ 228088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90989 w 728118"/>
              <a:gd name="connsiteY4" fmla="*/ 439276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12677 w 728118"/>
              <a:gd name="connsiteY4" fmla="*/ 498960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16642 w 728118"/>
              <a:gd name="connsiteY4" fmla="*/ 581599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64660 w 728118"/>
              <a:gd name="connsiteY4" fmla="*/ 567825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45521 w 728118"/>
              <a:gd name="connsiteY4" fmla="*/ 512734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550558 w 728118"/>
              <a:gd name="connsiteY4" fmla="*/ 572417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85948 w 728118"/>
              <a:gd name="connsiteY4" fmla="*/ 820334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290648 w 728118"/>
              <a:gd name="connsiteY4" fmla="*/ 783605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345521 w 728118"/>
              <a:gd name="connsiteY5" fmla="*/ 512734 h 1150891"/>
              <a:gd name="connsiteX6" fmla="*/ 510128 w 728118"/>
              <a:gd name="connsiteY6" fmla="*/ 228088 h 1150891"/>
              <a:gd name="connsiteX7" fmla="*/ 425142 w 728118"/>
              <a:gd name="connsiteY7" fmla="*/ 0 h 1150891"/>
              <a:gd name="connsiteX8" fmla="*/ 183135 w 728118"/>
              <a:gd name="connsiteY8" fmla="*/ 222869 h 1150891"/>
              <a:gd name="connsiteX9" fmla="*/ 0 w 728118"/>
              <a:gd name="connsiteY9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510128 w 728118"/>
              <a:gd name="connsiteY5" fmla="*/ 228088 h 1150891"/>
              <a:gd name="connsiteX6" fmla="*/ 425142 w 728118"/>
              <a:gd name="connsiteY6" fmla="*/ 0 h 1150891"/>
              <a:gd name="connsiteX7" fmla="*/ 183135 w 728118"/>
              <a:gd name="connsiteY7" fmla="*/ 222869 h 1150891"/>
              <a:gd name="connsiteX8" fmla="*/ 0 w 728118"/>
              <a:gd name="connsiteY8" fmla="*/ 404881 h 1150891"/>
              <a:gd name="connsiteX0" fmla="*/ 31782 w 728118"/>
              <a:gd name="connsiteY0" fmla="*/ 947371 h 1150891"/>
              <a:gd name="connsiteX1" fmla="*/ 472586 w 728118"/>
              <a:gd name="connsiteY1" fmla="*/ 1150891 h 1150891"/>
              <a:gd name="connsiteX2" fmla="*/ 728118 w 728118"/>
              <a:gd name="connsiteY2" fmla="*/ 823973 h 1150891"/>
              <a:gd name="connsiteX3" fmla="*/ 658339 w 728118"/>
              <a:gd name="connsiteY3" fmla="*/ 608875 h 1150891"/>
              <a:gd name="connsiteX4" fmla="*/ 362845 w 728118"/>
              <a:gd name="connsiteY4" fmla="*/ 687193 h 1150891"/>
              <a:gd name="connsiteX5" fmla="*/ 425142 w 728118"/>
              <a:gd name="connsiteY5" fmla="*/ 0 h 1150891"/>
              <a:gd name="connsiteX6" fmla="*/ 183135 w 728118"/>
              <a:gd name="connsiteY6" fmla="*/ 222869 h 1150891"/>
              <a:gd name="connsiteX7" fmla="*/ 0 w 728118"/>
              <a:gd name="connsiteY7" fmla="*/ 404881 h 1150891"/>
              <a:gd name="connsiteX0" fmla="*/ 472586 w 728118"/>
              <a:gd name="connsiteY0" fmla="*/ 1150891 h 1150891"/>
              <a:gd name="connsiteX1" fmla="*/ 728118 w 728118"/>
              <a:gd name="connsiteY1" fmla="*/ 823973 h 1150891"/>
              <a:gd name="connsiteX2" fmla="*/ 658339 w 728118"/>
              <a:gd name="connsiteY2" fmla="*/ 608875 h 1150891"/>
              <a:gd name="connsiteX3" fmla="*/ 362845 w 728118"/>
              <a:gd name="connsiteY3" fmla="*/ 687193 h 1150891"/>
              <a:gd name="connsiteX4" fmla="*/ 425142 w 728118"/>
              <a:gd name="connsiteY4" fmla="*/ 0 h 1150891"/>
              <a:gd name="connsiteX5" fmla="*/ 183135 w 728118"/>
              <a:gd name="connsiteY5" fmla="*/ 222869 h 1150891"/>
              <a:gd name="connsiteX6" fmla="*/ 0 w 728118"/>
              <a:gd name="connsiteY6" fmla="*/ 404881 h 1150891"/>
              <a:gd name="connsiteX0" fmla="*/ 728118 w 728118"/>
              <a:gd name="connsiteY0" fmla="*/ 823973 h 823973"/>
              <a:gd name="connsiteX1" fmla="*/ 658339 w 728118"/>
              <a:gd name="connsiteY1" fmla="*/ 608875 h 823973"/>
              <a:gd name="connsiteX2" fmla="*/ 362845 w 728118"/>
              <a:gd name="connsiteY2" fmla="*/ 687193 h 823973"/>
              <a:gd name="connsiteX3" fmla="*/ 425142 w 728118"/>
              <a:gd name="connsiteY3" fmla="*/ 0 h 823973"/>
              <a:gd name="connsiteX4" fmla="*/ 183135 w 728118"/>
              <a:gd name="connsiteY4" fmla="*/ 222869 h 823973"/>
              <a:gd name="connsiteX5" fmla="*/ 0 w 728118"/>
              <a:gd name="connsiteY5" fmla="*/ 404881 h 823973"/>
              <a:gd name="connsiteX0" fmla="*/ 658339 w 658339"/>
              <a:gd name="connsiteY0" fmla="*/ 608875 h 687193"/>
              <a:gd name="connsiteX1" fmla="*/ 362845 w 658339"/>
              <a:gd name="connsiteY1" fmla="*/ 687193 h 687193"/>
              <a:gd name="connsiteX2" fmla="*/ 425142 w 658339"/>
              <a:gd name="connsiteY2" fmla="*/ 0 h 687193"/>
              <a:gd name="connsiteX3" fmla="*/ 183135 w 658339"/>
              <a:gd name="connsiteY3" fmla="*/ 222869 h 687193"/>
              <a:gd name="connsiteX4" fmla="*/ 0 w 658339"/>
              <a:gd name="connsiteY4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183135 w 425142"/>
              <a:gd name="connsiteY2" fmla="*/ 222869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84947 w 425142"/>
              <a:gd name="connsiteY2" fmla="*/ 7090 h 687193"/>
              <a:gd name="connsiteX3" fmla="*/ 0 w 425142"/>
              <a:gd name="connsiteY3" fmla="*/ 404881 h 687193"/>
              <a:gd name="connsiteX0" fmla="*/ 362845 w 425142"/>
              <a:gd name="connsiteY0" fmla="*/ 687193 h 687193"/>
              <a:gd name="connsiteX1" fmla="*/ 425142 w 425142"/>
              <a:gd name="connsiteY1" fmla="*/ 0 h 687193"/>
              <a:gd name="connsiteX2" fmla="*/ 76284 w 425142"/>
              <a:gd name="connsiteY2" fmla="*/ 7090 h 687193"/>
              <a:gd name="connsiteX3" fmla="*/ 0 w 425142"/>
              <a:gd name="connsiteY3" fmla="*/ 404881 h 687193"/>
              <a:gd name="connsiteX0" fmla="*/ 388836 w 451133"/>
              <a:gd name="connsiteY0" fmla="*/ 687193 h 687193"/>
              <a:gd name="connsiteX1" fmla="*/ 451133 w 451133"/>
              <a:gd name="connsiteY1" fmla="*/ 0 h 687193"/>
              <a:gd name="connsiteX2" fmla="*/ 102275 w 451133"/>
              <a:gd name="connsiteY2" fmla="*/ 7090 h 687193"/>
              <a:gd name="connsiteX3" fmla="*/ 0 w 451133"/>
              <a:gd name="connsiteY3" fmla="*/ 579340 h 687193"/>
              <a:gd name="connsiteX0" fmla="*/ 293536 w 451133"/>
              <a:gd name="connsiteY0" fmla="*/ 797378 h 797378"/>
              <a:gd name="connsiteX1" fmla="*/ 451133 w 451133"/>
              <a:gd name="connsiteY1" fmla="*/ 0 h 797378"/>
              <a:gd name="connsiteX2" fmla="*/ 102275 w 451133"/>
              <a:gd name="connsiteY2" fmla="*/ 7090 h 797378"/>
              <a:gd name="connsiteX3" fmla="*/ 0 w 451133"/>
              <a:gd name="connsiteY3" fmla="*/ 579340 h 797378"/>
              <a:gd name="connsiteX0" fmla="*/ 293536 w 413591"/>
              <a:gd name="connsiteY0" fmla="*/ 790288 h 790288"/>
              <a:gd name="connsiteX1" fmla="*/ 413591 w 413591"/>
              <a:gd name="connsiteY1" fmla="*/ 447425 h 790288"/>
              <a:gd name="connsiteX2" fmla="*/ 102275 w 413591"/>
              <a:gd name="connsiteY2" fmla="*/ 0 h 790288"/>
              <a:gd name="connsiteX3" fmla="*/ 0 w 413591"/>
              <a:gd name="connsiteY3" fmla="*/ 572250 h 790288"/>
              <a:gd name="connsiteX0" fmla="*/ 326215 w 446270"/>
              <a:gd name="connsiteY0" fmla="*/ 790288 h 790288"/>
              <a:gd name="connsiteX1" fmla="*/ 446270 w 446270"/>
              <a:gd name="connsiteY1" fmla="*/ 447425 h 790288"/>
              <a:gd name="connsiteX2" fmla="*/ 134954 w 446270"/>
              <a:gd name="connsiteY2" fmla="*/ 0 h 790288"/>
              <a:gd name="connsiteX3" fmla="*/ 0 w 446270"/>
              <a:gd name="connsiteY3" fmla="*/ 547546 h 790288"/>
              <a:gd name="connsiteX0" fmla="*/ 326215 w 446270"/>
              <a:gd name="connsiteY0" fmla="*/ 621827 h 621827"/>
              <a:gd name="connsiteX1" fmla="*/ 446270 w 446270"/>
              <a:gd name="connsiteY1" fmla="*/ 278964 h 621827"/>
              <a:gd name="connsiteX2" fmla="*/ 151170 w 446270"/>
              <a:gd name="connsiteY2" fmla="*/ 0 h 621827"/>
              <a:gd name="connsiteX3" fmla="*/ 0 w 446270"/>
              <a:gd name="connsiteY3" fmla="*/ 379085 h 621827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125044 w 446270"/>
              <a:gd name="connsiteY2" fmla="*/ 0 h 608713"/>
              <a:gd name="connsiteX3" fmla="*/ 0 w 446270"/>
              <a:gd name="connsiteY3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0375 w 446270"/>
              <a:gd name="connsiteY2" fmla="*/ 13103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46270"/>
              <a:gd name="connsiteY0" fmla="*/ 608713 h 608713"/>
              <a:gd name="connsiteX1" fmla="*/ 446270 w 446270"/>
              <a:gd name="connsiteY1" fmla="*/ 265850 h 608713"/>
              <a:gd name="connsiteX2" fmla="*/ 286615 w 446270"/>
              <a:gd name="connsiteY2" fmla="*/ 27429 h 608713"/>
              <a:gd name="connsiteX3" fmla="*/ 125044 w 446270"/>
              <a:gd name="connsiteY3" fmla="*/ 0 h 608713"/>
              <a:gd name="connsiteX4" fmla="*/ 0 w 446270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286615 w 450204"/>
              <a:gd name="connsiteY2" fmla="*/ 27429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50204"/>
              <a:gd name="connsiteY0" fmla="*/ 608713 h 608713"/>
              <a:gd name="connsiteX1" fmla="*/ 450204 w 450204"/>
              <a:gd name="connsiteY1" fmla="*/ 391758 h 608713"/>
              <a:gd name="connsiteX2" fmla="*/ 410418 w 450204"/>
              <a:gd name="connsiteY2" fmla="*/ 58981 h 608713"/>
              <a:gd name="connsiteX3" fmla="*/ 125044 w 450204"/>
              <a:gd name="connsiteY3" fmla="*/ 0 h 608713"/>
              <a:gd name="connsiteX4" fmla="*/ 0 w 450204"/>
              <a:gd name="connsiteY4" fmla="*/ 365971 h 608713"/>
              <a:gd name="connsiteX0" fmla="*/ 326215 w 426960"/>
              <a:gd name="connsiteY0" fmla="*/ 608713 h 608713"/>
              <a:gd name="connsiteX1" fmla="*/ 426960 w 426960"/>
              <a:gd name="connsiteY1" fmla="*/ 138665 h 608713"/>
              <a:gd name="connsiteX2" fmla="*/ 410418 w 426960"/>
              <a:gd name="connsiteY2" fmla="*/ 58981 h 608713"/>
              <a:gd name="connsiteX3" fmla="*/ 125044 w 426960"/>
              <a:gd name="connsiteY3" fmla="*/ 0 h 608713"/>
              <a:gd name="connsiteX4" fmla="*/ 0 w 426960"/>
              <a:gd name="connsiteY4" fmla="*/ 365971 h 608713"/>
              <a:gd name="connsiteX0" fmla="*/ 196489 w 426960"/>
              <a:gd name="connsiteY0" fmla="*/ 213788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297949 w 426960"/>
              <a:gd name="connsiteY0" fmla="*/ 275844 h 365983"/>
              <a:gd name="connsiteX1" fmla="*/ 426960 w 426960"/>
              <a:gd name="connsiteY1" fmla="*/ 138665 h 365983"/>
              <a:gd name="connsiteX2" fmla="*/ 410418 w 426960"/>
              <a:gd name="connsiteY2" fmla="*/ 58981 h 365983"/>
              <a:gd name="connsiteX3" fmla="*/ 125044 w 426960"/>
              <a:gd name="connsiteY3" fmla="*/ 0 h 365983"/>
              <a:gd name="connsiteX4" fmla="*/ 0 w 426960"/>
              <a:gd name="connsiteY4" fmla="*/ 365971 h 365983"/>
              <a:gd name="connsiteX0" fmla="*/ 198069 w 327080"/>
              <a:gd name="connsiteY0" fmla="*/ 275844 h 320269"/>
              <a:gd name="connsiteX1" fmla="*/ 327080 w 327080"/>
              <a:gd name="connsiteY1" fmla="*/ 138665 h 320269"/>
              <a:gd name="connsiteX2" fmla="*/ 310538 w 327080"/>
              <a:gd name="connsiteY2" fmla="*/ 58981 h 320269"/>
              <a:gd name="connsiteX3" fmla="*/ 25164 w 327080"/>
              <a:gd name="connsiteY3" fmla="*/ 0 h 320269"/>
              <a:gd name="connsiteX4" fmla="*/ 39668 w 327080"/>
              <a:gd name="connsiteY4" fmla="*/ 320253 h 320269"/>
              <a:gd name="connsiteX0" fmla="*/ 172905 w 301916"/>
              <a:gd name="connsiteY0" fmla="*/ 275844 h 320265"/>
              <a:gd name="connsiteX1" fmla="*/ 301916 w 301916"/>
              <a:gd name="connsiteY1" fmla="*/ 138665 h 320265"/>
              <a:gd name="connsiteX2" fmla="*/ 285374 w 301916"/>
              <a:gd name="connsiteY2" fmla="*/ 58981 h 320265"/>
              <a:gd name="connsiteX3" fmla="*/ 0 w 301916"/>
              <a:gd name="connsiteY3" fmla="*/ 0 h 320265"/>
              <a:gd name="connsiteX4" fmla="*/ 14504 w 301916"/>
              <a:gd name="connsiteY4" fmla="*/ 320253 h 320265"/>
              <a:gd name="connsiteX0" fmla="*/ 172905 w 301916"/>
              <a:gd name="connsiteY0" fmla="*/ 275844 h 275844"/>
              <a:gd name="connsiteX1" fmla="*/ 301916 w 301916"/>
              <a:gd name="connsiteY1" fmla="*/ 138665 h 275844"/>
              <a:gd name="connsiteX2" fmla="*/ 285374 w 301916"/>
              <a:gd name="connsiteY2" fmla="*/ 58981 h 275844"/>
              <a:gd name="connsiteX3" fmla="*/ 0 w 301916"/>
              <a:gd name="connsiteY3" fmla="*/ 0 h 275844"/>
              <a:gd name="connsiteX4" fmla="*/ 43624 w 301916"/>
              <a:gd name="connsiteY4" fmla="*/ 215226 h 275844"/>
              <a:gd name="connsiteX0" fmla="*/ 130122 w 259133"/>
              <a:gd name="connsiteY0" fmla="*/ 229815 h 229815"/>
              <a:gd name="connsiteX1" fmla="*/ 259133 w 259133"/>
              <a:gd name="connsiteY1" fmla="*/ 92636 h 229815"/>
              <a:gd name="connsiteX2" fmla="*/ 242591 w 259133"/>
              <a:gd name="connsiteY2" fmla="*/ 12952 h 229815"/>
              <a:gd name="connsiteX3" fmla="*/ 0 w 259133"/>
              <a:gd name="connsiteY3" fmla="*/ 0 h 229815"/>
              <a:gd name="connsiteX4" fmla="*/ 841 w 259133"/>
              <a:gd name="connsiteY4" fmla="*/ 169197 h 229815"/>
              <a:gd name="connsiteX0" fmla="*/ 130122 w 259133"/>
              <a:gd name="connsiteY0" fmla="*/ 323693 h 323693"/>
              <a:gd name="connsiteX1" fmla="*/ 259133 w 259133"/>
              <a:gd name="connsiteY1" fmla="*/ 186514 h 323693"/>
              <a:gd name="connsiteX2" fmla="*/ 108730 w 259133"/>
              <a:gd name="connsiteY2" fmla="*/ 0 h 323693"/>
              <a:gd name="connsiteX3" fmla="*/ 0 w 259133"/>
              <a:gd name="connsiteY3" fmla="*/ 93878 h 323693"/>
              <a:gd name="connsiteX4" fmla="*/ 841 w 259133"/>
              <a:gd name="connsiteY4" fmla="*/ 263075 h 323693"/>
              <a:gd name="connsiteX0" fmla="*/ 130122 w 183147"/>
              <a:gd name="connsiteY0" fmla="*/ 323693 h 323693"/>
              <a:gd name="connsiteX1" fmla="*/ 183147 w 183147"/>
              <a:gd name="connsiteY1" fmla="*/ 196490 h 323693"/>
              <a:gd name="connsiteX2" fmla="*/ 108730 w 183147"/>
              <a:gd name="connsiteY2" fmla="*/ 0 h 323693"/>
              <a:gd name="connsiteX3" fmla="*/ 0 w 183147"/>
              <a:gd name="connsiteY3" fmla="*/ 93878 h 323693"/>
              <a:gd name="connsiteX4" fmla="*/ 841 w 183147"/>
              <a:gd name="connsiteY4" fmla="*/ 263075 h 32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147" h="323693">
                <a:moveTo>
                  <a:pt x="130122" y="323693"/>
                </a:moveTo>
                <a:lnTo>
                  <a:pt x="183147" y="196490"/>
                </a:lnTo>
                <a:lnTo>
                  <a:pt x="108730" y="0"/>
                </a:lnTo>
                <a:lnTo>
                  <a:pt x="0" y="93878"/>
                </a:lnTo>
                <a:cubicBezTo>
                  <a:pt x="4203" y="261224"/>
                  <a:pt x="5091" y="264705"/>
                  <a:pt x="841" y="263075"/>
                </a:cubicBezTo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2045458" y="3621506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59"/>
          <p:cNvCxnSpPr>
            <a:endCxn id="64" idx="2"/>
          </p:cNvCxnSpPr>
          <p:nvPr/>
        </p:nvCxnSpPr>
        <p:spPr>
          <a:xfrm>
            <a:off x="904862" y="3435827"/>
            <a:ext cx="467461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>
            <a:endCxn id="64" idx="3"/>
          </p:cNvCxnSpPr>
          <p:nvPr/>
        </p:nvCxnSpPr>
        <p:spPr>
          <a:xfrm flipV="1">
            <a:off x="904862" y="3535599"/>
            <a:ext cx="510512" cy="634663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59" idx="6"/>
          </p:cNvCxnSpPr>
          <p:nvPr/>
        </p:nvCxnSpPr>
        <p:spPr>
          <a:xfrm>
            <a:off x="2339430" y="3762605"/>
            <a:ext cx="25281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1372323" y="3294728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/>
          <p:cNvSpPr/>
          <p:nvPr/>
        </p:nvSpPr>
        <p:spPr>
          <a:xfrm>
            <a:off x="1383889" y="4029163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 droit 69"/>
          <p:cNvCxnSpPr>
            <a:endCxn id="69" idx="2"/>
          </p:cNvCxnSpPr>
          <p:nvPr/>
        </p:nvCxnSpPr>
        <p:spPr>
          <a:xfrm>
            <a:off x="873377" y="4170262"/>
            <a:ext cx="510512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>
            <a:endCxn id="69" idx="1"/>
          </p:cNvCxnSpPr>
          <p:nvPr/>
        </p:nvCxnSpPr>
        <p:spPr>
          <a:xfrm>
            <a:off x="904862" y="3435827"/>
            <a:ext cx="522078" cy="634663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4" idx="6"/>
            <a:endCxn id="59" idx="1"/>
          </p:cNvCxnSpPr>
          <p:nvPr/>
        </p:nvCxnSpPr>
        <p:spPr>
          <a:xfrm>
            <a:off x="1666295" y="3435827"/>
            <a:ext cx="422214" cy="227006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69" idx="6"/>
            <a:endCxn id="59" idx="3"/>
          </p:cNvCxnSpPr>
          <p:nvPr/>
        </p:nvCxnSpPr>
        <p:spPr>
          <a:xfrm flipV="1">
            <a:off x="1677861" y="3862377"/>
            <a:ext cx="410648" cy="307885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Ellipse 81"/>
          <p:cNvSpPr/>
          <p:nvPr/>
        </p:nvSpPr>
        <p:spPr>
          <a:xfrm>
            <a:off x="2108063" y="5228456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82"/>
          <p:cNvCxnSpPr>
            <a:stCxn id="96" idx="6"/>
            <a:endCxn id="86" idx="2"/>
          </p:cNvCxnSpPr>
          <p:nvPr/>
        </p:nvCxnSpPr>
        <p:spPr>
          <a:xfrm>
            <a:off x="1438783" y="5042777"/>
            <a:ext cx="28904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>
            <a:stCxn id="98" idx="6"/>
            <a:endCxn id="86" idx="3"/>
          </p:cNvCxnSpPr>
          <p:nvPr/>
        </p:nvCxnSpPr>
        <p:spPr>
          <a:xfrm flipV="1">
            <a:off x="1441162" y="5142549"/>
            <a:ext cx="329718" cy="641503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/>
          <p:cNvCxnSpPr>
            <a:stCxn id="82" idx="6"/>
          </p:cNvCxnSpPr>
          <p:nvPr/>
        </p:nvCxnSpPr>
        <p:spPr>
          <a:xfrm>
            <a:off x="2402035" y="5369555"/>
            <a:ext cx="25281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727829" y="4901678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739395" y="5636113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8" name="Connecteur droit 87"/>
          <p:cNvCxnSpPr>
            <a:stCxn id="98" idx="6"/>
            <a:endCxn id="87" idx="2"/>
          </p:cNvCxnSpPr>
          <p:nvPr/>
        </p:nvCxnSpPr>
        <p:spPr>
          <a:xfrm flipV="1">
            <a:off x="1441162" y="5777212"/>
            <a:ext cx="298233" cy="684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stCxn id="96" idx="6"/>
            <a:endCxn id="87" idx="1"/>
          </p:cNvCxnSpPr>
          <p:nvPr/>
        </p:nvCxnSpPr>
        <p:spPr>
          <a:xfrm>
            <a:off x="1438783" y="5042777"/>
            <a:ext cx="343663" cy="634663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>
            <a:stCxn id="86" idx="6"/>
            <a:endCxn id="82" idx="1"/>
          </p:cNvCxnSpPr>
          <p:nvPr/>
        </p:nvCxnSpPr>
        <p:spPr>
          <a:xfrm>
            <a:off x="2021801" y="5042777"/>
            <a:ext cx="129313" cy="227006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>
            <a:stCxn id="87" idx="6"/>
            <a:endCxn id="82" idx="3"/>
          </p:cNvCxnSpPr>
          <p:nvPr/>
        </p:nvCxnSpPr>
        <p:spPr>
          <a:xfrm flipV="1">
            <a:off x="2033367" y="5469327"/>
            <a:ext cx="117747" cy="307885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1144811" y="4901678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96"/>
          <p:cNvSpPr/>
          <p:nvPr/>
        </p:nvSpPr>
        <p:spPr>
          <a:xfrm>
            <a:off x="1144811" y="5276110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/>
          <p:cNvSpPr/>
          <p:nvPr/>
        </p:nvSpPr>
        <p:spPr>
          <a:xfrm>
            <a:off x="1147190" y="5642953"/>
            <a:ext cx="293972" cy="28219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98"/>
          <p:cNvCxnSpPr>
            <a:stCxn id="97" idx="6"/>
            <a:endCxn id="87" idx="1"/>
          </p:cNvCxnSpPr>
          <p:nvPr/>
        </p:nvCxnSpPr>
        <p:spPr>
          <a:xfrm>
            <a:off x="1438783" y="5417209"/>
            <a:ext cx="343663" cy="260231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>
            <a:stCxn id="97" idx="6"/>
            <a:endCxn id="86" idx="3"/>
          </p:cNvCxnSpPr>
          <p:nvPr/>
        </p:nvCxnSpPr>
        <p:spPr>
          <a:xfrm flipV="1">
            <a:off x="1438783" y="5142549"/>
            <a:ext cx="332097" cy="2746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er 108"/>
          <p:cNvGrpSpPr/>
          <p:nvPr/>
        </p:nvGrpSpPr>
        <p:grpSpPr>
          <a:xfrm>
            <a:off x="780911" y="5042777"/>
            <a:ext cx="418931" cy="734435"/>
            <a:chOff x="174004" y="4664921"/>
            <a:chExt cx="553563" cy="734435"/>
          </a:xfrm>
        </p:grpSpPr>
        <p:cxnSp>
          <p:nvCxnSpPr>
            <p:cNvPr id="105" name="Connecteur droit 104"/>
            <p:cNvCxnSpPr/>
            <p:nvPr/>
          </p:nvCxnSpPr>
          <p:spPr>
            <a:xfrm>
              <a:off x="205489" y="4664921"/>
              <a:ext cx="467461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 flipV="1">
              <a:off x="205489" y="4764693"/>
              <a:ext cx="510512" cy="634663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>
              <a:off x="174004" y="5399356"/>
              <a:ext cx="510512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205489" y="4664921"/>
              <a:ext cx="522078" cy="634663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à coins arrondis 115"/>
          <p:cNvSpPr/>
          <p:nvPr/>
        </p:nvSpPr>
        <p:spPr>
          <a:xfrm>
            <a:off x="5097468" y="4018262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Rectangle à coins arrondis 116"/>
          <p:cNvSpPr/>
          <p:nvPr/>
        </p:nvSpPr>
        <p:spPr>
          <a:xfrm>
            <a:off x="5743741" y="3489142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à coins arrondis 117"/>
          <p:cNvSpPr/>
          <p:nvPr/>
        </p:nvSpPr>
        <p:spPr>
          <a:xfrm>
            <a:off x="5097468" y="3489142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Rectangle à coins arrondis 118"/>
          <p:cNvSpPr/>
          <p:nvPr/>
        </p:nvSpPr>
        <p:spPr>
          <a:xfrm>
            <a:off x="5743741" y="4018262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Rectangle à coins arrondis 119"/>
          <p:cNvSpPr/>
          <p:nvPr/>
        </p:nvSpPr>
        <p:spPr>
          <a:xfrm>
            <a:off x="5086973" y="5596639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à coins arrondis 120"/>
          <p:cNvSpPr/>
          <p:nvPr/>
        </p:nvSpPr>
        <p:spPr>
          <a:xfrm>
            <a:off x="5733246" y="5067519"/>
            <a:ext cx="199901" cy="19418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2" name="Rectangle à coins arrondis 121"/>
          <p:cNvSpPr/>
          <p:nvPr/>
        </p:nvSpPr>
        <p:spPr>
          <a:xfrm>
            <a:off x="5086973" y="5067519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à coins arrondis 122"/>
          <p:cNvSpPr/>
          <p:nvPr/>
        </p:nvSpPr>
        <p:spPr>
          <a:xfrm>
            <a:off x="5733246" y="5596639"/>
            <a:ext cx="199901" cy="19418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/>
          <p:cNvCxnSpPr>
            <a:stCxn id="47" idx="0"/>
            <a:endCxn id="47" idx="5"/>
          </p:cNvCxnSpPr>
          <p:nvPr/>
        </p:nvCxnSpPr>
        <p:spPr>
          <a:xfrm flipV="1">
            <a:off x="2884247" y="3772830"/>
            <a:ext cx="3557" cy="3581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>
            <a:stCxn id="57" idx="0"/>
            <a:endCxn id="57" idx="10"/>
          </p:cNvCxnSpPr>
          <p:nvPr/>
        </p:nvCxnSpPr>
        <p:spPr>
          <a:xfrm flipV="1">
            <a:off x="3690942" y="4915331"/>
            <a:ext cx="202740" cy="21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56" idx="0"/>
          </p:cNvCxnSpPr>
          <p:nvPr/>
        </p:nvCxnSpPr>
        <p:spPr>
          <a:xfrm flipH="1">
            <a:off x="3267404" y="5122445"/>
            <a:ext cx="45811" cy="2324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>
            <a:stCxn id="53" idx="9"/>
            <a:endCxn id="53" idx="0"/>
          </p:cNvCxnSpPr>
          <p:nvPr/>
        </p:nvCxnSpPr>
        <p:spPr>
          <a:xfrm>
            <a:off x="6738154" y="5187345"/>
            <a:ext cx="44940" cy="4825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>
            <a:stCxn id="54" idx="3"/>
            <a:endCxn id="54" idx="0"/>
          </p:cNvCxnSpPr>
          <p:nvPr/>
        </p:nvCxnSpPr>
        <p:spPr>
          <a:xfrm>
            <a:off x="4944262" y="5282251"/>
            <a:ext cx="415064" cy="19394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>
            <a:stCxn id="55" idx="0"/>
            <a:endCxn id="55" idx="4"/>
          </p:cNvCxnSpPr>
          <p:nvPr/>
        </p:nvCxnSpPr>
        <p:spPr>
          <a:xfrm flipV="1">
            <a:off x="5591458" y="5363354"/>
            <a:ext cx="445619" cy="24660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50" idx="5"/>
            <a:endCxn id="50" idx="0"/>
          </p:cNvCxnSpPr>
          <p:nvPr/>
        </p:nvCxnSpPr>
        <p:spPr>
          <a:xfrm>
            <a:off x="4797705" y="3536072"/>
            <a:ext cx="1109590" cy="9072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>
            <a:stCxn id="42" idx="4"/>
            <a:endCxn id="42" idx="0"/>
          </p:cNvCxnSpPr>
          <p:nvPr/>
        </p:nvCxnSpPr>
        <p:spPr>
          <a:xfrm>
            <a:off x="2875553" y="2221621"/>
            <a:ext cx="8695" cy="23152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150"/>
          <p:cNvCxnSpPr>
            <a:stCxn id="49" idx="5"/>
            <a:endCxn id="49" idx="0"/>
          </p:cNvCxnSpPr>
          <p:nvPr/>
        </p:nvCxnSpPr>
        <p:spPr>
          <a:xfrm flipH="1">
            <a:off x="6656108" y="3963691"/>
            <a:ext cx="4063" cy="4621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/>
          <p:cNvCxnSpPr>
            <a:stCxn id="58" idx="4"/>
            <a:endCxn id="58" idx="0"/>
          </p:cNvCxnSpPr>
          <p:nvPr/>
        </p:nvCxnSpPr>
        <p:spPr>
          <a:xfrm flipV="1">
            <a:off x="3782296" y="5573870"/>
            <a:ext cx="136587" cy="13292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4783208" y="1605459"/>
            <a:ext cx="1446210" cy="1250350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Rectangle 158"/>
          <p:cNvSpPr/>
          <p:nvPr/>
        </p:nvSpPr>
        <p:spPr>
          <a:xfrm>
            <a:off x="6656802" y="1593855"/>
            <a:ext cx="1446210" cy="1250350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0" name="Rectangle 159"/>
          <p:cNvSpPr/>
          <p:nvPr/>
        </p:nvSpPr>
        <p:spPr>
          <a:xfrm>
            <a:off x="2888402" y="1601896"/>
            <a:ext cx="1495963" cy="1250350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/>
          <p:cNvSpPr/>
          <p:nvPr/>
        </p:nvSpPr>
        <p:spPr>
          <a:xfrm>
            <a:off x="6664325" y="3162080"/>
            <a:ext cx="1446210" cy="12800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Rectangle 164"/>
          <p:cNvSpPr/>
          <p:nvPr/>
        </p:nvSpPr>
        <p:spPr>
          <a:xfrm>
            <a:off x="4792352" y="3156743"/>
            <a:ext cx="1446210" cy="12800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/>
          <p:cNvSpPr/>
          <p:nvPr/>
        </p:nvSpPr>
        <p:spPr>
          <a:xfrm>
            <a:off x="6674820" y="4726825"/>
            <a:ext cx="1446210" cy="12800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Rectangle 166"/>
          <p:cNvSpPr/>
          <p:nvPr/>
        </p:nvSpPr>
        <p:spPr>
          <a:xfrm>
            <a:off x="2882135" y="3148792"/>
            <a:ext cx="1495963" cy="1276718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8" name="Rectangle 167"/>
          <p:cNvSpPr/>
          <p:nvPr/>
        </p:nvSpPr>
        <p:spPr>
          <a:xfrm>
            <a:off x="2875314" y="4728884"/>
            <a:ext cx="1495963" cy="1276718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9" name="Rectangle 168"/>
          <p:cNvSpPr/>
          <p:nvPr/>
        </p:nvSpPr>
        <p:spPr>
          <a:xfrm>
            <a:off x="4775003" y="4721233"/>
            <a:ext cx="1495963" cy="1276718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0" name="ZoneTexte 169"/>
          <p:cNvSpPr txBox="1"/>
          <p:nvPr/>
        </p:nvSpPr>
        <p:spPr>
          <a:xfrm>
            <a:off x="2926880" y="1107444"/>
            <a:ext cx="138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>
                <a:sym typeface="Wingdings"/>
              </a:rPr>
              <a:t>Space</a:t>
            </a:r>
            <a:r>
              <a:rPr lang="fr-FR" u="sng" dirty="0">
                <a:sym typeface="Wingdings"/>
              </a:rPr>
              <a:t> </a:t>
            </a:r>
            <a:r>
              <a:rPr lang="fr-FR" u="sng" dirty="0" err="1">
                <a:sym typeface="Wingdings"/>
              </a:rPr>
              <a:t>region</a:t>
            </a:r>
            <a:endParaRPr lang="fr-FR" u="sng" dirty="0">
              <a:sym typeface="Wingding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4792352" y="1109359"/>
            <a:ext cx="143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ym typeface="Wingdings"/>
              </a:rPr>
              <a:t>XOR </a:t>
            </a:r>
            <a:r>
              <a:rPr lang="fr-FR" u="sng" dirty="0" err="1">
                <a:sym typeface="Wingdings"/>
              </a:rPr>
              <a:t>Problem</a:t>
            </a:r>
            <a:endParaRPr lang="fr-FR" u="sng" dirty="0">
              <a:sym typeface="Wingdings"/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6574190" y="1109359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ym typeface="Wingdings"/>
              </a:rPr>
              <a:t>General </a:t>
            </a:r>
            <a:r>
              <a:rPr lang="fr-FR" u="sng" dirty="0" err="1">
                <a:sym typeface="Wingdings"/>
              </a:rPr>
              <a:t>shapes</a:t>
            </a:r>
            <a:endParaRPr lang="fr-FR" u="sng" dirty="0">
              <a:sym typeface="Wingdings"/>
            </a:endParaRPr>
          </a:p>
        </p:txBody>
      </p:sp>
      <p:sp>
        <p:nvSpPr>
          <p:cNvPr id="173" name="ZoneTexte 172"/>
          <p:cNvSpPr txBox="1"/>
          <p:nvPr/>
        </p:nvSpPr>
        <p:spPr>
          <a:xfrm>
            <a:off x="1269130" y="2698369"/>
            <a:ext cx="125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/>
              <a:t>Single layer</a:t>
            </a:r>
          </a:p>
        </p:txBody>
      </p:sp>
      <p:sp>
        <p:nvSpPr>
          <p:cNvPr id="174" name="ZoneTexte 173"/>
          <p:cNvSpPr txBox="1"/>
          <p:nvPr/>
        </p:nvSpPr>
        <p:spPr>
          <a:xfrm>
            <a:off x="1269130" y="4311361"/>
            <a:ext cx="125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 err="1"/>
              <a:t>Two</a:t>
            </a:r>
            <a:r>
              <a:rPr lang="fr-FR" sz="1200" i="1" dirty="0"/>
              <a:t> </a:t>
            </a:r>
            <a:r>
              <a:rPr lang="fr-FR" sz="1200" i="1" dirty="0" err="1"/>
              <a:t>layers</a:t>
            </a:r>
            <a:endParaRPr lang="fr-FR" sz="1200" i="1" dirty="0"/>
          </a:p>
        </p:txBody>
      </p:sp>
      <p:sp>
        <p:nvSpPr>
          <p:cNvPr id="175" name="ZoneTexte 174"/>
          <p:cNvSpPr txBox="1"/>
          <p:nvPr/>
        </p:nvSpPr>
        <p:spPr>
          <a:xfrm>
            <a:off x="1241451" y="5995863"/>
            <a:ext cx="125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i="1" dirty="0" err="1"/>
              <a:t>Three</a:t>
            </a:r>
            <a:r>
              <a:rPr lang="fr-FR" sz="1200" i="1" dirty="0"/>
              <a:t> </a:t>
            </a:r>
            <a:r>
              <a:rPr lang="fr-FR" sz="1200" i="1" dirty="0" err="1"/>
              <a:t>layers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1206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9" grpId="0" animBg="1"/>
      <p:bldP spid="40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4" grpId="0" animBg="1"/>
      <p:bldP spid="69" grpId="0" animBg="1"/>
      <p:bldP spid="82" grpId="0" animBg="1"/>
      <p:bldP spid="86" grpId="0" animBg="1"/>
      <p:bldP spid="87" grpId="0" animBg="1"/>
      <p:bldP spid="96" grpId="0" animBg="1"/>
      <p:bldP spid="97" grpId="0" animBg="1"/>
      <p:bldP spid="98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58" grpId="0" animBg="1"/>
      <p:bldP spid="159" grpId="0" animBg="1"/>
      <p:bldP spid="160" grpId="0" animBg="1"/>
      <p:bldP spid="163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/>
      <p:bldP spid="171" grpId="0"/>
      <p:bldP spid="172" grpId="0"/>
      <p:bldP spid="174" grpId="0"/>
      <p:bldP spid="1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8162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16218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744477" y="1537620"/>
            <a:ext cx="686120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5421597" y="1537620"/>
            <a:ext cx="702383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enthèses 12"/>
          <p:cNvSpPr/>
          <p:nvPr/>
        </p:nvSpPr>
        <p:spPr>
          <a:xfrm>
            <a:off x="6830693" y="1536001"/>
            <a:ext cx="623221" cy="506710"/>
          </a:xfrm>
          <a:prstGeom prst="bracket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3" t="41935" r="49373" b="56494"/>
          <a:stretch/>
        </p:blipFill>
        <p:spPr>
          <a:xfrm>
            <a:off x="1798399" y="1187972"/>
            <a:ext cx="341718" cy="349648"/>
          </a:xfrm>
          <a:prstGeom prst="rect">
            <a:avLst/>
          </a:prstGeom>
        </p:spPr>
      </p:pic>
      <p:pic>
        <p:nvPicPr>
          <p:cNvPr id="25" name="Image 24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5" t="41899" r="47171" b="56530"/>
          <a:stretch/>
        </p:blipFill>
        <p:spPr>
          <a:xfrm>
            <a:off x="4327269" y="1176214"/>
            <a:ext cx="341718" cy="349648"/>
          </a:xfrm>
          <a:prstGeom prst="rect">
            <a:avLst/>
          </a:prstGeom>
        </p:spPr>
      </p:pic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0" t="41698" r="44946" b="56731"/>
          <a:stretch/>
        </p:blipFill>
        <p:spPr>
          <a:xfrm>
            <a:off x="6854211" y="1399791"/>
            <a:ext cx="646739" cy="661747"/>
          </a:xfrm>
          <a:prstGeom prst="rect">
            <a:avLst/>
          </a:prstGeom>
        </p:spPr>
      </p:pic>
      <p:pic>
        <p:nvPicPr>
          <p:cNvPr id="28" name="Image 2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1565160" y="1602842"/>
            <a:ext cx="375056" cy="347117"/>
          </a:xfrm>
          <a:prstGeom prst="rect">
            <a:avLst/>
          </a:prstGeom>
        </p:spPr>
      </p:pic>
      <p:pic>
        <p:nvPicPr>
          <p:cNvPr id="29" name="Image 2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4256768" y="1602842"/>
            <a:ext cx="375056" cy="347117"/>
          </a:xfrm>
          <a:prstGeom prst="rect">
            <a:avLst/>
          </a:prstGeom>
        </p:spPr>
      </p:pic>
      <p:pic>
        <p:nvPicPr>
          <p:cNvPr id="30" name="Image 2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78747" r="48251" b="19559"/>
          <a:stretch/>
        </p:blipFill>
        <p:spPr>
          <a:xfrm>
            <a:off x="2333782" y="1404561"/>
            <a:ext cx="359001" cy="370450"/>
          </a:xfrm>
          <a:prstGeom prst="rect">
            <a:avLst/>
          </a:prstGeom>
        </p:spPr>
      </p:pic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1" t="78747" r="50915" b="19559"/>
          <a:stretch/>
        </p:blipFill>
        <p:spPr>
          <a:xfrm>
            <a:off x="4989606" y="1398127"/>
            <a:ext cx="359001" cy="370450"/>
          </a:xfrm>
          <a:prstGeom prst="rect">
            <a:avLst/>
          </a:prstGeom>
        </p:spPr>
      </p:pic>
      <p:pic>
        <p:nvPicPr>
          <p:cNvPr id="32" name="Image 3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78801" r="45831" b="19505"/>
          <a:stretch/>
        </p:blipFill>
        <p:spPr>
          <a:xfrm>
            <a:off x="3803179" y="1374611"/>
            <a:ext cx="359001" cy="370450"/>
          </a:xfrm>
          <a:prstGeom prst="rect">
            <a:avLst/>
          </a:prstGeom>
        </p:spPr>
      </p:pic>
      <p:pic>
        <p:nvPicPr>
          <p:cNvPr id="33" name="Image 3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78909" r="44021" b="19397"/>
          <a:stretch/>
        </p:blipFill>
        <p:spPr>
          <a:xfrm>
            <a:off x="6401806" y="1397556"/>
            <a:ext cx="359001" cy="370450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8" idx="6"/>
            <a:endCxn id="9" idx="1"/>
          </p:cNvCxnSpPr>
          <p:nvPr/>
        </p:nvCxnSpPr>
        <p:spPr>
          <a:xfrm>
            <a:off x="2010769" y="1790975"/>
            <a:ext cx="7337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9" idx="3"/>
            <a:endCxn id="11" idx="2"/>
          </p:cNvCxnSpPr>
          <p:nvPr/>
        </p:nvCxnSpPr>
        <p:spPr>
          <a:xfrm>
            <a:off x="3430597" y="1790975"/>
            <a:ext cx="7315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1" idx="6"/>
            <a:endCxn id="12" idx="1"/>
          </p:cNvCxnSpPr>
          <p:nvPr/>
        </p:nvCxnSpPr>
        <p:spPr>
          <a:xfrm>
            <a:off x="4691329" y="1790975"/>
            <a:ext cx="7302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2" idx="3"/>
            <a:endCxn id="13" idx="1"/>
          </p:cNvCxnSpPr>
          <p:nvPr/>
        </p:nvCxnSpPr>
        <p:spPr>
          <a:xfrm flipV="1">
            <a:off x="6123980" y="1789356"/>
            <a:ext cx="706713" cy="1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9" name="Image 3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2857059" y="1012348"/>
            <a:ext cx="519958" cy="675991"/>
          </a:xfrm>
          <a:prstGeom prst="rect">
            <a:avLst/>
          </a:prstGeom>
        </p:spPr>
      </p:pic>
      <p:pic>
        <p:nvPicPr>
          <p:cNvPr id="40" name="Image 3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5505481" y="1015240"/>
            <a:ext cx="519958" cy="675991"/>
          </a:xfrm>
          <a:prstGeom prst="rect">
            <a:avLst/>
          </a:prstGeom>
        </p:spPr>
      </p:pic>
      <p:grpSp>
        <p:nvGrpSpPr>
          <p:cNvPr id="64" name="Grouper 63"/>
          <p:cNvGrpSpPr/>
          <p:nvPr/>
        </p:nvGrpSpPr>
        <p:grpSpPr>
          <a:xfrm>
            <a:off x="2780953" y="1566347"/>
            <a:ext cx="611922" cy="383612"/>
            <a:chOff x="493187" y="4094546"/>
            <a:chExt cx="1071973" cy="644536"/>
          </a:xfrm>
        </p:grpSpPr>
        <p:grpSp>
          <p:nvGrpSpPr>
            <p:cNvPr id="63" name="Grouper 62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Forme libre 40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r 64"/>
          <p:cNvGrpSpPr/>
          <p:nvPr/>
        </p:nvGrpSpPr>
        <p:grpSpPr>
          <a:xfrm>
            <a:off x="5459048" y="1583205"/>
            <a:ext cx="611922" cy="383612"/>
            <a:chOff x="493187" y="4094546"/>
            <a:chExt cx="1071973" cy="644536"/>
          </a:xfrm>
        </p:grpSpPr>
        <p:grpSp>
          <p:nvGrpSpPr>
            <p:cNvPr id="66" name="Grouper 65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68" name="Connecteur droit avec flèche 67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Forme libre 66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 droit avec flèche 71"/>
          <p:cNvCxnSpPr>
            <a:endCxn id="8" idx="2"/>
          </p:cNvCxnSpPr>
          <p:nvPr/>
        </p:nvCxnSpPr>
        <p:spPr>
          <a:xfrm>
            <a:off x="934079" y="1790975"/>
            <a:ext cx="5475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453914" y="1789356"/>
            <a:ext cx="417535" cy="1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Image 7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0" t="44722" r="40711" b="50875"/>
          <a:stretch/>
        </p:blipFill>
        <p:spPr>
          <a:xfrm>
            <a:off x="4706890" y="3105165"/>
            <a:ext cx="2575249" cy="989466"/>
          </a:xfrm>
          <a:prstGeom prst="rect">
            <a:avLst/>
          </a:prstGeom>
        </p:spPr>
      </p:pic>
      <p:pic>
        <p:nvPicPr>
          <p:cNvPr id="79" name="Image 78" descr="tecplot_3d_matlab_data_imp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19" y="3007733"/>
            <a:ext cx="2744450" cy="2323634"/>
          </a:xfrm>
          <a:prstGeom prst="rect">
            <a:avLst/>
          </a:prstGeom>
        </p:spPr>
      </p:pic>
      <p:cxnSp>
        <p:nvCxnSpPr>
          <p:cNvPr id="80" name="Connecteur droit avec flèche 79"/>
          <p:cNvCxnSpPr/>
          <p:nvPr/>
        </p:nvCxnSpPr>
        <p:spPr>
          <a:xfrm flipV="1">
            <a:off x="1550547" y="3916956"/>
            <a:ext cx="724802" cy="3822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>
            <a:off x="1541819" y="4299155"/>
            <a:ext cx="1635564" cy="887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 flipV="1">
            <a:off x="1550547" y="2942323"/>
            <a:ext cx="0" cy="1356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V="1">
            <a:off x="2994017" y="3437367"/>
            <a:ext cx="183366" cy="99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V="1">
            <a:off x="2756230" y="3581856"/>
            <a:ext cx="138922" cy="771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Image 84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2895152" y="5186842"/>
            <a:ext cx="435876" cy="386906"/>
          </a:xfrm>
          <a:prstGeom prst="rect">
            <a:avLst/>
          </a:prstGeom>
        </p:spPr>
      </p:pic>
      <p:pic>
        <p:nvPicPr>
          <p:cNvPr id="86" name="Image 85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2" t="41912" r="46841" b="55823"/>
          <a:stretch/>
        </p:blipFill>
        <p:spPr>
          <a:xfrm>
            <a:off x="2994017" y="3007733"/>
            <a:ext cx="305765" cy="386906"/>
          </a:xfrm>
          <a:prstGeom prst="rect">
            <a:avLst/>
          </a:prstGeom>
        </p:spPr>
      </p:pic>
      <p:pic>
        <p:nvPicPr>
          <p:cNvPr id="87" name="Image 86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29" b="42622"/>
          <a:stretch/>
        </p:blipFill>
        <p:spPr>
          <a:xfrm>
            <a:off x="1659178" y="2961908"/>
            <a:ext cx="142936" cy="283205"/>
          </a:xfrm>
          <a:prstGeom prst="rect">
            <a:avLst/>
          </a:prstGeom>
        </p:spPr>
      </p:pic>
      <p:cxnSp>
        <p:nvCxnSpPr>
          <p:cNvPr id="89" name="Connecteur droit avec flèche 88"/>
          <p:cNvCxnSpPr/>
          <p:nvPr/>
        </p:nvCxnSpPr>
        <p:spPr>
          <a:xfrm>
            <a:off x="2698526" y="4464657"/>
            <a:ext cx="632502" cy="38999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 flipV="1">
            <a:off x="2698526" y="4464657"/>
            <a:ext cx="632502" cy="389994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Image 93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5" t="44722" r="45994" b="50875"/>
          <a:stretch/>
        </p:blipFill>
        <p:spPr>
          <a:xfrm>
            <a:off x="3613657" y="4836634"/>
            <a:ext cx="522476" cy="989466"/>
          </a:xfrm>
          <a:prstGeom prst="rect">
            <a:avLst/>
          </a:prstGeom>
        </p:spPr>
      </p:pic>
      <p:pic>
        <p:nvPicPr>
          <p:cNvPr id="95" name="Image 94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3" t="44722" r="42118" b="50875"/>
          <a:stretch/>
        </p:blipFill>
        <p:spPr>
          <a:xfrm>
            <a:off x="3456041" y="2843481"/>
            <a:ext cx="565020" cy="98946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6" name="Image 9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45402" r="46494" b="53397"/>
          <a:stretch/>
        </p:blipFill>
        <p:spPr>
          <a:xfrm>
            <a:off x="7904162" y="1658214"/>
            <a:ext cx="231775" cy="269875"/>
          </a:xfrm>
          <a:prstGeom prst="rect">
            <a:avLst/>
          </a:prstGeom>
        </p:spPr>
      </p:pic>
      <p:sp>
        <p:nvSpPr>
          <p:cNvPr id="97" name="ZoneTexte 96"/>
          <p:cNvSpPr txBox="1"/>
          <p:nvPr/>
        </p:nvSpPr>
        <p:spPr>
          <a:xfrm>
            <a:off x="847899" y="2252595"/>
            <a:ext cx="757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learn</a:t>
            </a:r>
            <a:r>
              <a:rPr lang="fr-FR" sz="2000" dirty="0"/>
              <a:t>, </a:t>
            </a:r>
            <a:r>
              <a:rPr lang="fr-FR" sz="2000" dirty="0" err="1"/>
              <a:t>we</a:t>
            </a:r>
            <a:r>
              <a:rPr lang="fr-FR" sz="2000" dirty="0"/>
              <a:t> have to look </a:t>
            </a:r>
            <a:r>
              <a:rPr lang="fr-FR" sz="2000" dirty="0" err="1"/>
              <a:t>at</a:t>
            </a:r>
            <a:r>
              <a:rPr lang="fr-FR" sz="2000" dirty="0"/>
              <a:t> the </a:t>
            </a:r>
            <a:r>
              <a:rPr lang="fr-FR" sz="2000" dirty="0" err="1"/>
              <a:t>effect</a:t>
            </a:r>
            <a:r>
              <a:rPr lang="fr-FR" sz="2000" dirty="0"/>
              <a:t> of </a:t>
            </a:r>
            <a:r>
              <a:rPr lang="fr-FR" sz="2000" dirty="0" err="1"/>
              <a:t>weight</a:t>
            </a:r>
            <a:r>
              <a:rPr lang="fr-FR" sz="2000" dirty="0"/>
              <a:t> modification on </a:t>
            </a:r>
            <a:r>
              <a:rPr lang="fr-FR" sz="2000" dirty="0" err="1"/>
              <a:t>errors</a:t>
            </a:r>
            <a:endParaRPr lang="fr-FR" sz="2000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9696" y="277175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the </a:t>
            </a:r>
            <a:r>
              <a:rPr lang="fr-FR" dirty="0" err="1"/>
              <a:t>derivatives</a:t>
            </a:r>
            <a:endParaRPr lang="fr-FR" dirty="0"/>
          </a:p>
        </p:txBody>
      </p:sp>
      <p:sp>
        <p:nvSpPr>
          <p:cNvPr id="99" name="ZoneTexte 98"/>
          <p:cNvSpPr txBox="1"/>
          <p:nvPr/>
        </p:nvSpPr>
        <p:spPr>
          <a:xfrm>
            <a:off x="4599696" y="4056147"/>
            <a:ext cx="399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Look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shape</a:t>
            </a:r>
            <a:r>
              <a:rPr lang="fr-FR" dirty="0"/>
              <a:t> of </a:t>
            </a:r>
            <a:r>
              <a:rPr lang="fr-FR" dirty="0" err="1"/>
              <a:t>error</a:t>
            </a:r>
            <a:r>
              <a:rPr lang="fr-FR" dirty="0"/>
              <a:t> surface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dimension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the </a:t>
            </a:r>
            <a:r>
              <a:rPr lang="fr-FR" dirty="0" err="1"/>
              <a:t>hills</a:t>
            </a:r>
            <a:r>
              <a:rPr lang="fr-FR" dirty="0"/>
              <a:t> (change </a:t>
            </a:r>
            <a:r>
              <a:rPr lang="fr-FR" dirty="0" err="1"/>
              <a:t>weights</a:t>
            </a:r>
            <a:r>
              <a:rPr lang="fr-FR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Back-</a:t>
            </a:r>
            <a:r>
              <a:rPr lang="fr-FR" dirty="0" err="1"/>
              <a:t>propagate</a:t>
            </a:r>
            <a:r>
              <a:rPr lang="fr-FR" dirty="0"/>
              <a:t> the </a:t>
            </a:r>
            <a:r>
              <a:rPr lang="fr-FR" dirty="0" err="1"/>
              <a:t>effect</a:t>
            </a:r>
            <a:endParaRPr lang="fr-FR" dirty="0"/>
          </a:p>
        </p:txBody>
      </p:sp>
      <p:pic>
        <p:nvPicPr>
          <p:cNvPr id="101" name="Image 100" descr="latex-image-1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633754" y="1676221"/>
            <a:ext cx="282955" cy="2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er 101"/>
          <p:cNvGrpSpPr/>
          <p:nvPr/>
        </p:nvGrpSpPr>
        <p:grpSpPr>
          <a:xfrm>
            <a:off x="3944659" y="2358614"/>
            <a:ext cx="341017" cy="826520"/>
            <a:chOff x="5902879" y="4002317"/>
            <a:chExt cx="341017" cy="715945"/>
          </a:xfrm>
        </p:grpSpPr>
        <p:sp>
          <p:nvSpPr>
            <p:cNvPr id="103" name="Rectangle à coins arrondis 102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5" name="Grouper 104"/>
          <p:cNvGrpSpPr/>
          <p:nvPr/>
        </p:nvGrpSpPr>
        <p:grpSpPr>
          <a:xfrm>
            <a:off x="5249300" y="2376389"/>
            <a:ext cx="341017" cy="826520"/>
            <a:chOff x="5902879" y="4002317"/>
            <a:chExt cx="341017" cy="715945"/>
          </a:xfrm>
        </p:grpSpPr>
        <p:sp>
          <p:nvSpPr>
            <p:cNvPr id="106" name="Rectangle à coins arrondis 105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2518003" y="2384594"/>
            <a:ext cx="341017" cy="826520"/>
            <a:chOff x="5902879" y="4002317"/>
            <a:chExt cx="341017" cy="715945"/>
          </a:xfrm>
        </p:grpSpPr>
        <p:sp>
          <p:nvSpPr>
            <p:cNvPr id="100" name="Rectangle à coins arrondis 99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ectangle 100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er 60"/>
          <p:cNvGrpSpPr/>
          <p:nvPr/>
        </p:nvGrpSpPr>
        <p:grpSpPr>
          <a:xfrm>
            <a:off x="3128860" y="2920681"/>
            <a:ext cx="579338" cy="222392"/>
            <a:chOff x="203096" y="2993819"/>
            <a:chExt cx="579338" cy="222392"/>
          </a:xfrm>
        </p:grpSpPr>
        <p:sp>
          <p:nvSpPr>
            <p:cNvPr id="62" name="Rectangle à coins arrondis 61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763114" y="2927983"/>
            <a:ext cx="579338" cy="222392"/>
            <a:chOff x="203096" y="2993819"/>
            <a:chExt cx="579338" cy="222392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8162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16218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744477" y="1537620"/>
            <a:ext cx="686120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5421597" y="1537620"/>
            <a:ext cx="702383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enthèses 12"/>
          <p:cNvSpPr/>
          <p:nvPr/>
        </p:nvSpPr>
        <p:spPr>
          <a:xfrm>
            <a:off x="6830693" y="1536001"/>
            <a:ext cx="623221" cy="506710"/>
          </a:xfrm>
          <a:prstGeom prst="bracket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3" t="41935" r="49373" b="56494"/>
          <a:stretch/>
        </p:blipFill>
        <p:spPr>
          <a:xfrm>
            <a:off x="1798399" y="1187972"/>
            <a:ext cx="341718" cy="349648"/>
          </a:xfrm>
          <a:prstGeom prst="rect">
            <a:avLst/>
          </a:prstGeom>
        </p:spPr>
      </p:pic>
      <p:pic>
        <p:nvPicPr>
          <p:cNvPr id="25" name="Image 24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5" t="41899" r="47171" b="56530"/>
          <a:stretch/>
        </p:blipFill>
        <p:spPr>
          <a:xfrm>
            <a:off x="4327269" y="1176214"/>
            <a:ext cx="341718" cy="349648"/>
          </a:xfrm>
          <a:prstGeom prst="rect">
            <a:avLst/>
          </a:prstGeom>
        </p:spPr>
      </p:pic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0" t="41698" r="44946" b="56731"/>
          <a:stretch/>
        </p:blipFill>
        <p:spPr>
          <a:xfrm>
            <a:off x="6854211" y="1399791"/>
            <a:ext cx="646739" cy="661747"/>
          </a:xfrm>
          <a:prstGeom prst="rect">
            <a:avLst/>
          </a:prstGeom>
        </p:spPr>
      </p:pic>
      <p:pic>
        <p:nvPicPr>
          <p:cNvPr id="28" name="Image 2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1565160" y="1602842"/>
            <a:ext cx="375056" cy="347117"/>
          </a:xfrm>
          <a:prstGeom prst="rect">
            <a:avLst/>
          </a:prstGeom>
        </p:spPr>
      </p:pic>
      <p:pic>
        <p:nvPicPr>
          <p:cNvPr id="29" name="Image 2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4256768" y="1602842"/>
            <a:ext cx="375056" cy="347117"/>
          </a:xfrm>
          <a:prstGeom prst="rect">
            <a:avLst/>
          </a:prstGeom>
        </p:spPr>
      </p:pic>
      <p:pic>
        <p:nvPicPr>
          <p:cNvPr id="30" name="Image 2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78747" r="48251" b="19559"/>
          <a:stretch/>
        </p:blipFill>
        <p:spPr>
          <a:xfrm>
            <a:off x="2333782" y="1404561"/>
            <a:ext cx="359001" cy="370450"/>
          </a:xfrm>
          <a:prstGeom prst="rect">
            <a:avLst/>
          </a:prstGeom>
        </p:spPr>
      </p:pic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1" t="78747" r="50915" b="19559"/>
          <a:stretch/>
        </p:blipFill>
        <p:spPr>
          <a:xfrm>
            <a:off x="4989606" y="1398127"/>
            <a:ext cx="359001" cy="370450"/>
          </a:xfrm>
          <a:prstGeom prst="rect">
            <a:avLst/>
          </a:prstGeom>
        </p:spPr>
      </p:pic>
      <p:pic>
        <p:nvPicPr>
          <p:cNvPr id="32" name="Image 3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78801" r="45831" b="19505"/>
          <a:stretch/>
        </p:blipFill>
        <p:spPr>
          <a:xfrm>
            <a:off x="3803179" y="1374611"/>
            <a:ext cx="359001" cy="370450"/>
          </a:xfrm>
          <a:prstGeom prst="rect">
            <a:avLst/>
          </a:prstGeom>
        </p:spPr>
      </p:pic>
      <p:pic>
        <p:nvPicPr>
          <p:cNvPr id="33" name="Image 3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78909" r="44021" b="19397"/>
          <a:stretch/>
        </p:blipFill>
        <p:spPr>
          <a:xfrm>
            <a:off x="6401806" y="1397556"/>
            <a:ext cx="359001" cy="370450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8" idx="6"/>
            <a:endCxn id="9" idx="1"/>
          </p:cNvCxnSpPr>
          <p:nvPr/>
        </p:nvCxnSpPr>
        <p:spPr>
          <a:xfrm>
            <a:off x="2010769" y="1790975"/>
            <a:ext cx="7337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9" idx="3"/>
            <a:endCxn id="11" idx="2"/>
          </p:cNvCxnSpPr>
          <p:nvPr/>
        </p:nvCxnSpPr>
        <p:spPr>
          <a:xfrm>
            <a:off x="3430597" y="1790975"/>
            <a:ext cx="7315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1" idx="6"/>
            <a:endCxn id="12" idx="1"/>
          </p:cNvCxnSpPr>
          <p:nvPr/>
        </p:nvCxnSpPr>
        <p:spPr>
          <a:xfrm>
            <a:off x="4691329" y="1790975"/>
            <a:ext cx="7302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2" idx="3"/>
            <a:endCxn id="13" idx="1"/>
          </p:cNvCxnSpPr>
          <p:nvPr/>
        </p:nvCxnSpPr>
        <p:spPr>
          <a:xfrm flipV="1">
            <a:off x="6123980" y="1789356"/>
            <a:ext cx="706713" cy="1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9" name="Image 3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2857059" y="1012348"/>
            <a:ext cx="519958" cy="675991"/>
          </a:xfrm>
          <a:prstGeom prst="rect">
            <a:avLst/>
          </a:prstGeom>
        </p:spPr>
      </p:pic>
      <p:pic>
        <p:nvPicPr>
          <p:cNvPr id="40" name="Image 3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5505481" y="1015240"/>
            <a:ext cx="519958" cy="675991"/>
          </a:xfrm>
          <a:prstGeom prst="rect">
            <a:avLst/>
          </a:prstGeom>
        </p:spPr>
      </p:pic>
      <p:grpSp>
        <p:nvGrpSpPr>
          <p:cNvPr id="64" name="Grouper 63"/>
          <p:cNvGrpSpPr/>
          <p:nvPr/>
        </p:nvGrpSpPr>
        <p:grpSpPr>
          <a:xfrm>
            <a:off x="2780953" y="1566347"/>
            <a:ext cx="611922" cy="383612"/>
            <a:chOff x="493187" y="4094546"/>
            <a:chExt cx="1071973" cy="644536"/>
          </a:xfrm>
        </p:grpSpPr>
        <p:grpSp>
          <p:nvGrpSpPr>
            <p:cNvPr id="63" name="Grouper 62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Forme libre 40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r 64"/>
          <p:cNvGrpSpPr/>
          <p:nvPr/>
        </p:nvGrpSpPr>
        <p:grpSpPr>
          <a:xfrm>
            <a:off x="5459048" y="1583205"/>
            <a:ext cx="611922" cy="383612"/>
            <a:chOff x="493187" y="4094546"/>
            <a:chExt cx="1071973" cy="644536"/>
          </a:xfrm>
        </p:grpSpPr>
        <p:grpSp>
          <p:nvGrpSpPr>
            <p:cNvPr id="66" name="Grouper 65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68" name="Connecteur droit avec flèche 67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Forme libre 66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 droit avec flèche 71"/>
          <p:cNvCxnSpPr>
            <a:endCxn id="8" idx="2"/>
          </p:cNvCxnSpPr>
          <p:nvPr/>
        </p:nvCxnSpPr>
        <p:spPr>
          <a:xfrm>
            <a:off x="934079" y="1790975"/>
            <a:ext cx="5475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453914" y="1789356"/>
            <a:ext cx="417535" cy="1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45402" r="46494" b="53397"/>
          <a:stretch/>
        </p:blipFill>
        <p:spPr>
          <a:xfrm>
            <a:off x="7904162" y="1658214"/>
            <a:ext cx="231775" cy="269875"/>
          </a:xfrm>
          <a:prstGeom prst="rect">
            <a:avLst/>
          </a:prstGeom>
        </p:spPr>
      </p:pic>
      <p:pic>
        <p:nvPicPr>
          <p:cNvPr id="44" name="Image 43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9" t="16687" r="41944" b="79248"/>
          <a:stretch/>
        </p:blipFill>
        <p:spPr>
          <a:xfrm>
            <a:off x="1023379" y="2383271"/>
            <a:ext cx="1869662" cy="823078"/>
          </a:xfrm>
          <a:prstGeom prst="rect">
            <a:avLst/>
          </a:prstGeom>
        </p:spPr>
      </p:pic>
      <p:pic>
        <p:nvPicPr>
          <p:cNvPr id="45" name="Image 44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7" t="21819" r="43764" b="74174"/>
          <a:stretch/>
        </p:blipFill>
        <p:spPr>
          <a:xfrm>
            <a:off x="3012164" y="2376389"/>
            <a:ext cx="1366248" cy="811319"/>
          </a:xfrm>
          <a:prstGeom prst="rect">
            <a:avLst/>
          </a:prstGeom>
        </p:spPr>
      </p:pic>
      <p:pic>
        <p:nvPicPr>
          <p:cNvPr id="47" name="Image 46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5" t="26871" r="45289" b="69122"/>
          <a:stretch/>
        </p:blipFill>
        <p:spPr>
          <a:xfrm>
            <a:off x="4400053" y="2379636"/>
            <a:ext cx="1105428" cy="811319"/>
          </a:xfrm>
          <a:prstGeom prst="rect">
            <a:avLst/>
          </a:prstGeom>
        </p:spPr>
      </p:pic>
      <p:pic>
        <p:nvPicPr>
          <p:cNvPr id="49" name="Image 48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47777" r="43738" b="49808"/>
          <a:stretch/>
        </p:blipFill>
        <p:spPr>
          <a:xfrm>
            <a:off x="1022788" y="3229029"/>
            <a:ext cx="1366248" cy="488883"/>
          </a:xfrm>
          <a:prstGeom prst="rect">
            <a:avLst/>
          </a:prstGeom>
        </p:spPr>
      </p:pic>
      <p:pic>
        <p:nvPicPr>
          <p:cNvPr id="50" name="Image 49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7" t="32039" r="43574" b="63954"/>
          <a:stretch/>
        </p:blipFill>
        <p:spPr>
          <a:xfrm>
            <a:off x="5776412" y="2368296"/>
            <a:ext cx="1366248" cy="811319"/>
          </a:xfrm>
          <a:prstGeom prst="rect">
            <a:avLst/>
          </a:prstGeom>
        </p:spPr>
      </p:pic>
      <p:pic>
        <p:nvPicPr>
          <p:cNvPr id="52" name="Image 51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t="51974" r="44083" b="45623"/>
          <a:stretch/>
        </p:blipFill>
        <p:spPr>
          <a:xfrm>
            <a:off x="2608857" y="3248066"/>
            <a:ext cx="1358616" cy="486595"/>
          </a:xfrm>
          <a:prstGeom prst="rect">
            <a:avLst/>
          </a:prstGeom>
        </p:spPr>
      </p:pic>
      <p:pic>
        <p:nvPicPr>
          <p:cNvPr id="58" name="Image 5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633754" y="1676221"/>
            <a:ext cx="282955" cy="275202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 flipH="1">
            <a:off x="1860662" y="3173789"/>
            <a:ext cx="195096" cy="15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3410016" y="3160682"/>
            <a:ext cx="0" cy="197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>
            <a:off x="2881701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4292596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>
            <a:off x="5616816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lèche vers la droite 9"/>
          <p:cNvSpPr/>
          <p:nvPr/>
        </p:nvSpPr>
        <p:spPr>
          <a:xfrm>
            <a:off x="2997245" y="3861134"/>
            <a:ext cx="665012" cy="295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66" y="3796994"/>
            <a:ext cx="1463977" cy="47165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867434" y="3709005"/>
            <a:ext cx="537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The </a:t>
            </a:r>
            <a:r>
              <a:rPr lang="fr-FR" sz="2400" b="1" dirty="0" err="1">
                <a:solidFill>
                  <a:srgbClr val="FF0000"/>
                </a:solidFill>
              </a:rPr>
              <a:t>derivative</a:t>
            </a:r>
            <a:r>
              <a:rPr lang="fr-FR" sz="2400" b="1" dirty="0">
                <a:solidFill>
                  <a:srgbClr val="FF0000"/>
                </a:solidFill>
              </a:rPr>
              <a:t> of the output </a:t>
            </a:r>
            <a:r>
              <a:rPr lang="fr-FR" sz="2400" b="1" dirty="0" err="1">
                <a:solidFill>
                  <a:srgbClr val="FF0000"/>
                </a:solidFill>
              </a:rPr>
              <a:t>is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 err="1">
                <a:solidFill>
                  <a:srgbClr val="FF0000"/>
                </a:solidFill>
              </a:rPr>
              <a:t>only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2400" b="1" dirty="0">
                <a:solidFill>
                  <a:srgbClr val="FF0000"/>
                </a:solidFill>
              </a:rPr>
              <a:t>a </a:t>
            </a:r>
            <a:r>
              <a:rPr lang="fr-FR" sz="2400" b="1" dirty="0" err="1">
                <a:solidFill>
                  <a:srgbClr val="FF0000"/>
                </a:solidFill>
              </a:rPr>
              <a:t>function</a:t>
            </a:r>
            <a:r>
              <a:rPr lang="fr-FR" sz="2400" b="1" dirty="0">
                <a:solidFill>
                  <a:srgbClr val="FF0000"/>
                </a:solidFill>
              </a:rPr>
              <a:t> of </a:t>
            </a:r>
            <a:r>
              <a:rPr lang="fr-FR" sz="2400" b="1" dirty="0" err="1">
                <a:solidFill>
                  <a:srgbClr val="FF0000"/>
                </a:solidFill>
              </a:rPr>
              <a:t>itself</a:t>
            </a:r>
            <a:r>
              <a:rPr lang="fr-FR" sz="2400" b="1" dirty="0">
                <a:solidFill>
                  <a:srgbClr val="FF0000"/>
                </a:solidFill>
              </a:rPr>
              <a:t> </a:t>
            </a:r>
            <a:r>
              <a:rPr lang="fr-FR" sz="2400" b="1" dirty="0">
                <a:solidFill>
                  <a:srgbClr val="FF0000"/>
                </a:solidFill>
                <a:sym typeface="Wingdings"/>
              </a:rPr>
              <a:t></a:t>
            </a:r>
            <a:endParaRPr lang="fr-FR" sz="2400" b="1" dirty="0">
              <a:solidFill>
                <a:srgbClr val="FF0000"/>
              </a:solidFill>
            </a:endParaRPr>
          </a:p>
        </p:txBody>
      </p:sp>
      <p:pic>
        <p:nvPicPr>
          <p:cNvPr id="71" name="Image 70" descr="ML.Cours.equations.pdf">
            <a:extLst>
              <a:ext uri="{FF2B5EF4-FFF2-40B4-BE49-F238E27FC236}">
                <a16:creationId xmlns:a16="http://schemas.microsoft.com/office/drawing/2014/main" id="{1FF7BAE3-C24D-8943-99CE-295B311668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9" t="16687" r="51225" b="79248"/>
          <a:stretch/>
        </p:blipFill>
        <p:spPr>
          <a:xfrm>
            <a:off x="1023379" y="2383271"/>
            <a:ext cx="541781" cy="8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er 101"/>
          <p:cNvGrpSpPr/>
          <p:nvPr/>
        </p:nvGrpSpPr>
        <p:grpSpPr>
          <a:xfrm>
            <a:off x="3944659" y="2358614"/>
            <a:ext cx="341017" cy="826520"/>
            <a:chOff x="5902879" y="4002317"/>
            <a:chExt cx="341017" cy="715945"/>
          </a:xfrm>
        </p:grpSpPr>
        <p:sp>
          <p:nvSpPr>
            <p:cNvPr id="103" name="Rectangle à coins arrondis 102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5" name="Grouper 104"/>
          <p:cNvGrpSpPr/>
          <p:nvPr/>
        </p:nvGrpSpPr>
        <p:grpSpPr>
          <a:xfrm>
            <a:off x="5249300" y="2376389"/>
            <a:ext cx="341017" cy="826520"/>
            <a:chOff x="5902879" y="4002317"/>
            <a:chExt cx="341017" cy="715945"/>
          </a:xfrm>
        </p:grpSpPr>
        <p:sp>
          <p:nvSpPr>
            <p:cNvPr id="106" name="Rectangle à coins arrondis 105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1" name="Grouper 110"/>
          <p:cNvGrpSpPr/>
          <p:nvPr/>
        </p:nvGrpSpPr>
        <p:grpSpPr>
          <a:xfrm>
            <a:off x="2552023" y="3906944"/>
            <a:ext cx="341017" cy="826520"/>
            <a:chOff x="5902879" y="4002317"/>
            <a:chExt cx="341017" cy="715945"/>
          </a:xfrm>
        </p:grpSpPr>
        <p:sp>
          <p:nvSpPr>
            <p:cNvPr id="112" name="Rectangle à coins arrondis 111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 112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2518003" y="2384594"/>
            <a:ext cx="341017" cy="826520"/>
            <a:chOff x="5902879" y="4002317"/>
            <a:chExt cx="341017" cy="715945"/>
          </a:xfrm>
        </p:grpSpPr>
        <p:sp>
          <p:nvSpPr>
            <p:cNvPr id="100" name="Rectangle à coins arrondis 99"/>
            <p:cNvSpPr/>
            <p:nvPr/>
          </p:nvSpPr>
          <p:spPr>
            <a:xfrm rot="16200000">
              <a:off x="5824647" y="4242958"/>
              <a:ext cx="603115" cy="235383"/>
            </a:xfrm>
            <a:prstGeom prst="roundRect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Rectangle 100"/>
            <p:cNvSpPr/>
            <p:nvPr/>
          </p:nvSpPr>
          <p:spPr>
            <a:xfrm rot="16200000">
              <a:off x="5652894" y="4252302"/>
              <a:ext cx="715945" cy="2159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r 81"/>
          <p:cNvGrpSpPr/>
          <p:nvPr/>
        </p:nvGrpSpPr>
        <p:grpSpPr>
          <a:xfrm>
            <a:off x="3689144" y="4432623"/>
            <a:ext cx="579338" cy="222392"/>
            <a:chOff x="203096" y="2993819"/>
            <a:chExt cx="579338" cy="222392"/>
          </a:xfrm>
        </p:grpSpPr>
        <p:sp>
          <p:nvSpPr>
            <p:cNvPr id="83" name="Rectangle à coins arrondis 82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5" name="Grouper 84"/>
          <p:cNvGrpSpPr/>
          <p:nvPr/>
        </p:nvGrpSpPr>
        <p:grpSpPr>
          <a:xfrm>
            <a:off x="3133743" y="4431209"/>
            <a:ext cx="579338" cy="222392"/>
            <a:chOff x="203096" y="2993819"/>
            <a:chExt cx="579338" cy="222392"/>
          </a:xfrm>
        </p:grpSpPr>
        <p:sp>
          <p:nvSpPr>
            <p:cNvPr id="86" name="Rectangle à coins arrondis 85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8" name="Grouper 87"/>
          <p:cNvGrpSpPr/>
          <p:nvPr/>
        </p:nvGrpSpPr>
        <p:grpSpPr>
          <a:xfrm>
            <a:off x="1766814" y="4447373"/>
            <a:ext cx="579338" cy="222392"/>
            <a:chOff x="203096" y="2993819"/>
            <a:chExt cx="579338" cy="222392"/>
          </a:xfrm>
        </p:grpSpPr>
        <p:sp>
          <p:nvSpPr>
            <p:cNvPr id="89" name="Rectangle à coins arrondis 88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r 78"/>
          <p:cNvGrpSpPr/>
          <p:nvPr/>
        </p:nvGrpSpPr>
        <p:grpSpPr>
          <a:xfrm>
            <a:off x="6412919" y="2911863"/>
            <a:ext cx="579338" cy="222392"/>
            <a:chOff x="203096" y="2993819"/>
            <a:chExt cx="579338" cy="222392"/>
          </a:xfrm>
        </p:grpSpPr>
        <p:sp>
          <p:nvSpPr>
            <p:cNvPr id="80" name="Rectangle à coins arrondis 79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r 75"/>
          <p:cNvGrpSpPr/>
          <p:nvPr/>
        </p:nvGrpSpPr>
        <p:grpSpPr>
          <a:xfrm>
            <a:off x="5857518" y="2910449"/>
            <a:ext cx="579338" cy="222392"/>
            <a:chOff x="203096" y="2993819"/>
            <a:chExt cx="579338" cy="222392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1" name="Grouper 70"/>
          <p:cNvGrpSpPr/>
          <p:nvPr/>
        </p:nvGrpSpPr>
        <p:grpSpPr>
          <a:xfrm>
            <a:off x="4479249" y="2926613"/>
            <a:ext cx="579338" cy="222392"/>
            <a:chOff x="203096" y="2993819"/>
            <a:chExt cx="579338" cy="222392"/>
          </a:xfrm>
        </p:grpSpPr>
        <p:sp>
          <p:nvSpPr>
            <p:cNvPr id="73" name="Rectangle à coins arrondis 72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1" name="Grouper 60"/>
          <p:cNvGrpSpPr/>
          <p:nvPr/>
        </p:nvGrpSpPr>
        <p:grpSpPr>
          <a:xfrm>
            <a:off x="3128860" y="2920681"/>
            <a:ext cx="579338" cy="222392"/>
            <a:chOff x="203096" y="2993819"/>
            <a:chExt cx="579338" cy="222392"/>
          </a:xfrm>
        </p:grpSpPr>
        <p:sp>
          <p:nvSpPr>
            <p:cNvPr id="62" name="Rectangle à coins arrondis 61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763114" y="2927983"/>
            <a:ext cx="579338" cy="222392"/>
            <a:chOff x="203096" y="2993819"/>
            <a:chExt cx="579338" cy="222392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248456" y="3062708"/>
              <a:ext cx="488037" cy="153503"/>
            </a:xfrm>
            <a:prstGeom prst="roundRect">
              <a:avLst/>
            </a:prstGeom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3096" y="2993819"/>
              <a:ext cx="579338" cy="1408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8162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162180" y="1537620"/>
            <a:ext cx="529149" cy="50671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744477" y="1537620"/>
            <a:ext cx="686120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5421597" y="1537620"/>
            <a:ext cx="702383" cy="50671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arenthèses 12"/>
          <p:cNvSpPr/>
          <p:nvPr/>
        </p:nvSpPr>
        <p:spPr>
          <a:xfrm>
            <a:off x="6830693" y="1536001"/>
            <a:ext cx="623221" cy="506710"/>
          </a:xfrm>
          <a:prstGeom prst="bracketPair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3" t="41935" r="49373" b="56494"/>
          <a:stretch/>
        </p:blipFill>
        <p:spPr>
          <a:xfrm>
            <a:off x="1798399" y="1187972"/>
            <a:ext cx="341718" cy="349648"/>
          </a:xfrm>
          <a:prstGeom prst="rect">
            <a:avLst/>
          </a:prstGeom>
        </p:spPr>
      </p:pic>
      <p:pic>
        <p:nvPicPr>
          <p:cNvPr id="25" name="Image 24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5" t="41899" r="47171" b="56530"/>
          <a:stretch/>
        </p:blipFill>
        <p:spPr>
          <a:xfrm>
            <a:off x="4327269" y="1176214"/>
            <a:ext cx="341718" cy="349648"/>
          </a:xfrm>
          <a:prstGeom prst="rect">
            <a:avLst/>
          </a:prstGeom>
        </p:spPr>
      </p:pic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0" t="41698" r="44946" b="56731"/>
          <a:stretch/>
        </p:blipFill>
        <p:spPr>
          <a:xfrm>
            <a:off x="6854211" y="1399791"/>
            <a:ext cx="646739" cy="661747"/>
          </a:xfrm>
          <a:prstGeom prst="rect">
            <a:avLst/>
          </a:prstGeom>
        </p:spPr>
      </p:pic>
      <p:pic>
        <p:nvPicPr>
          <p:cNvPr id="28" name="Image 2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1565160" y="1602842"/>
            <a:ext cx="375056" cy="347117"/>
          </a:xfrm>
          <a:prstGeom prst="rect">
            <a:avLst/>
          </a:prstGeom>
        </p:spPr>
      </p:pic>
      <p:pic>
        <p:nvPicPr>
          <p:cNvPr id="29" name="Image 2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6" t="17144" r="50551" b="80559"/>
          <a:stretch/>
        </p:blipFill>
        <p:spPr>
          <a:xfrm>
            <a:off x="4256768" y="1602842"/>
            <a:ext cx="375056" cy="347117"/>
          </a:xfrm>
          <a:prstGeom prst="rect">
            <a:avLst/>
          </a:prstGeom>
        </p:spPr>
      </p:pic>
      <p:pic>
        <p:nvPicPr>
          <p:cNvPr id="30" name="Image 2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78747" r="48251" b="19559"/>
          <a:stretch/>
        </p:blipFill>
        <p:spPr>
          <a:xfrm>
            <a:off x="2333782" y="1404561"/>
            <a:ext cx="359001" cy="370450"/>
          </a:xfrm>
          <a:prstGeom prst="rect">
            <a:avLst/>
          </a:prstGeom>
        </p:spPr>
      </p:pic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61" t="78747" r="50915" b="19559"/>
          <a:stretch/>
        </p:blipFill>
        <p:spPr>
          <a:xfrm>
            <a:off x="4989606" y="1398127"/>
            <a:ext cx="359001" cy="370450"/>
          </a:xfrm>
          <a:prstGeom prst="rect">
            <a:avLst/>
          </a:prstGeom>
        </p:spPr>
      </p:pic>
      <p:pic>
        <p:nvPicPr>
          <p:cNvPr id="32" name="Image 3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5" t="78801" r="45831" b="19505"/>
          <a:stretch/>
        </p:blipFill>
        <p:spPr>
          <a:xfrm>
            <a:off x="3803179" y="1374611"/>
            <a:ext cx="359001" cy="370450"/>
          </a:xfrm>
          <a:prstGeom prst="rect">
            <a:avLst/>
          </a:prstGeom>
        </p:spPr>
      </p:pic>
      <p:pic>
        <p:nvPicPr>
          <p:cNvPr id="33" name="Image 3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5" t="78909" r="44021" b="19397"/>
          <a:stretch/>
        </p:blipFill>
        <p:spPr>
          <a:xfrm>
            <a:off x="6401806" y="1397556"/>
            <a:ext cx="359001" cy="370450"/>
          </a:xfrm>
          <a:prstGeom prst="rect">
            <a:avLst/>
          </a:prstGeom>
        </p:spPr>
      </p:pic>
      <p:cxnSp>
        <p:nvCxnSpPr>
          <p:cNvPr id="35" name="Connecteur droit avec flèche 34"/>
          <p:cNvCxnSpPr>
            <a:stCxn id="8" idx="6"/>
            <a:endCxn id="9" idx="1"/>
          </p:cNvCxnSpPr>
          <p:nvPr/>
        </p:nvCxnSpPr>
        <p:spPr>
          <a:xfrm>
            <a:off x="2010769" y="1790975"/>
            <a:ext cx="7337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9" idx="3"/>
            <a:endCxn id="11" idx="2"/>
          </p:cNvCxnSpPr>
          <p:nvPr/>
        </p:nvCxnSpPr>
        <p:spPr>
          <a:xfrm>
            <a:off x="3430597" y="1790975"/>
            <a:ext cx="7315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1" idx="6"/>
            <a:endCxn id="12" idx="1"/>
          </p:cNvCxnSpPr>
          <p:nvPr/>
        </p:nvCxnSpPr>
        <p:spPr>
          <a:xfrm>
            <a:off x="4691329" y="1790975"/>
            <a:ext cx="7302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stCxn id="12" idx="3"/>
            <a:endCxn id="13" idx="1"/>
          </p:cNvCxnSpPr>
          <p:nvPr/>
        </p:nvCxnSpPr>
        <p:spPr>
          <a:xfrm flipV="1">
            <a:off x="6123980" y="1789356"/>
            <a:ext cx="706713" cy="16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9" name="Image 3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2857059" y="1012348"/>
            <a:ext cx="519958" cy="675991"/>
          </a:xfrm>
          <a:prstGeom prst="rect">
            <a:avLst/>
          </a:prstGeom>
        </p:spPr>
      </p:pic>
      <p:pic>
        <p:nvPicPr>
          <p:cNvPr id="40" name="Image 3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27834" r="50705" b="67763"/>
          <a:stretch/>
        </p:blipFill>
        <p:spPr>
          <a:xfrm>
            <a:off x="5505481" y="1015240"/>
            <a:ext cx="519958" cy="675991"/>
          </a:xfrm>
          <a:prstGeom prst="rect">
            <a:avLst/>
          </a:prstGeom>
        </p:spPr>
      </p:pic>
      <p:grpSp>
        <p:nvGrpSpPr>
          <p:cNvPr id="64" name="Grouper 63"/>
          <p:cNvGrpSpPr/>
          <p:nvPr/>
        </p:nvGrpSpPr>
        <p:grpSpPr>
          <a:xfrm>
            <a:off x="2780953" y="1566347"/>
            <a:ext cx="611922" cy="383612"/>
            <a:chOff x="493187" y="4094546"/>
            <a:chExt cx="1071973" cy="644536"/>
          </a:xfrm>
        </p:grpSpPr>
        <p:grpSp>
          <p:nvGrpSpPr>
            <p:cNvPr id="63" name="Grouper 62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54" name="Connecteur droit avec flèche 53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avec flèche 54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Forme libre 40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5" name="Grouper 64"/>
          <p:cNvGrpSpPr/>
          <p:nvPr/>
        </p:nvGrpSpPr>
        <p:grpSpPr>
          <a:xfrm>
            <a:off x="5459048" y="1583205"/>
            <a:ext cx="611922" cy="383612"/>
            <a:chOff x="493187" y="4094546"/>
            <a:chExt cx="1071973" cy="644536"/>
          </a:xfrm>
        </p:grpSpPr>
        <p:grpSp>
          <p:nvGrpSpPr>
            <p:cNvPr id="66" name="Grouper 65"/>
            <p:cNvGrpSpPr/>
            <p:nvPr/>
          </p:nvGrpSpPr>
          <p:grpSpPr>
            <a:xfrm>
              <a:off x="523776" y="4094546"/>
              <a:ext cx="1041384" cy="644536"/>
              <a:chOff x="523776" y="4094546"/>
              <a:chExt cx="1041384" cy="644536"/>
            </a:xfrm>
          </p:grpSpPr>
          <p:cxnSp>
            <p:nvCxnSpPr>
              <p:cNvPr id="68" name="Connecteur droit avec flèche 67"/>
              <p:cNvCxnSpPr/>
              <p:nvPr/>
            </p:nvCxnSpPr>
            <p:spPr>
              <a:xfrm flipV="1">
                <a:off x="1043778" y="4094546"/>
                <a:ext cx="0" cy="636546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avec flèche 68"/>
              <p:cNvCxnSpPr/>
              <p:nvPr/>
            </p:nvCxnSpPr>
            <p:spPr>
              <a:xfrm>
                <a:off x="523776" y="4739082"/>
                <a:ext cx="1041384" cy="0"/>
              </a:xfrm>
              <a:prstGeom prst="straightConnector1">
                <a:avLst/>
              </a:prstGeom>
              <a:ln w="9525" cmpd="sng"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Forme libre 66"/>
            <p:cNvSpPr/>
            <p:nvPr/>
          </p:nvSpPr>
          <p:spPr>
            <a:xfrm>
              <a:off x="493187" y="4220575"/>
              <a:ext cx="1057374" cy="510518"/>
            </a:xfrm>
            <a:custGeom>
              <a:avLst/>
              <a:gdLst>
                <a:gd name="connsiteX0" fmla="*/ 0 w 1232968"/>
                <a:gd name="connsiteY0" fmla="*/ 517817 h 517817"/>
                <a:gd name="connsiteX1" fmla="*/ 493188 w 1232968"/>
                <a:gd name="connsiteY1" fmla="*/ 406856 h 517817"/>
                <a:gd name="connsiteX2" fmla="*/ 776770 w 1232968"/>
                <a:gd name="connsiteY2" fmla="*/ 86303 h 517817"/>
                <a:gd name="connsiteX3" fmla="*/ 1232968 w 1232968"/>
                <a:gd name="connsiteY3" fmla="*/ 0 h 517817"/>
                <a:gd name="connsiteX0" fmla="*/ 0 w 1216176"/>
                <a:gd name="connsiteY0" fmla="*/ 510518 h 510518"/>
                <a:gd name="connsiteX1" fmla="*/ 493188 w 1216176"/>
                <a:gd name="connsiteY1" fmla="*/ 399557 h 510518"/>
                <a:gd name="connsiteX2" fmla="*/ 776770 w 1216176"/>
                <a:gd name="connsiteY2" fmla="*/ 79004 h 510518"/>
                <a:gd name="connsiteX3" fmla="*/ 1216176 w 1216176"/>
                <a:gd name="connsiteY3" fmla="*/ 0 h 51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176" h="510518">
                  <a:moveTo>
                    <a:pt x="0" y="510518"/>
                  </a:moveTo>
                  <a:cubicBezTo>
                    <a:pt x="181863" y="490997"/>
                    <a:pt x="363726" y="471476"/>
                    <a:pt x="493188" y="399557"/>
                  </a:cubicBezTo>
                  <a:cubicBezTo>
                    <a:pt x="622650" y="327638"/>
                    <a:pt x="656272" y="145597"/>
                    <a:pt x="776770" y="79004"/>
                  </a:cubicBezTo>
                  <a:cubicBezTo>
                    <a:pt x="897268" y="12411"/>
                    <a:pt x="1216176" y="0"/>
                    <a:pt x="1216176" y="0"/>
                  </a:cubicBezTo>
                </a:path>
              </a:pathLst>
            </a:custGeom>
            <a:ln w="28575" cmpd="sng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2" name="Connecteur droit avec flèche 71"/>
          <p:cNvCxnSpPr>
            <a:endCxn id="8" idx="2"/>
          </p:cNvCxnSpPr>
          <p:nvPr/>
        </p:nvCxnSpPr>
        <p:spPr>
          <a:xfrm>
            <a:off x="934079" y="1790975"/>
            <a:ext cx="5475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7453914" y="1789356"/>
            <a:ext cx="417535" cy="16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Image 4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45402" r="46494" b="53397"/>
          <a:stretch/>
        </p:blipFill>
        <p:spPr>
          <a:xfrm>
            <a:off x="7904162" y="1658214"/>
            <a:ext cx="231775" cy="269875"/>
          </a:xfrm>
          <a:prstGeom prst="rect">
            <a:avLst/>
          </a:prstGeom>
        </p:spPr>
      </p:pic>
      <p:pic>
        <p:nvPicPr>
          <p:cNvPr id="44" name="Image 43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9" t="16687" r="41944" b="79248"/>
          <a:stretch/>
        </p:blipFill>
        <p:spPr>
          <a:xfrm>
            <a:off x="1023379" y="2383271"/>
            <a:ext cx="1869662" cy="823078"/>
          </a:xfrm>
          <a:prstGeom prst="rect">
            <a:avLst/>
          </a:prstGeom>
        </p:spPr>
      </p:pic>
      <p:pic>
        <p:nvPicPr>
          <p:cNvPr id="45" name="Image 44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7" t="21819" r="43764" b="74174"/>
          <a:stretch/>
        </p:blipFill>
        <p:spPr>
          <a:xfrm>
            <a:off x="3012164" y="2376389"/>
            <a:ext cx="1366248" cy="811319"/>
          </a:xfrm>
          <a:prstGeom prst="rect">
            <a:avLst/>
          </a:prstGeom>
        </p:spPr>
      </p:pic>
      <p:pic>
        <p:nvPicPr>
          <p:cNvPr id="46" name="Image 45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3" t="37169" r="42432" b="58824"/>
          <a:stretch/>
        </p:blipFill>
        <p:spPr>
          <a:xfrm>
            <a:off x="1038773" y="3906944"/>
            <a:ext cx="1796256" cy="811319"/>
          </a:xfrm>
          <a:prstGeom prst="rect">
            <a:avLst/>
          </a:prstGeom>
        </p:spPr>
      </p:pic>
      <p:pic>
        <p:nvPicPr>
          <p:cNvPr id="47" name="Image 46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5" t="26871" r="45289" b="69122"/>
          <a:stretch/>
        </p:blipFill>
        <p:spPr>
          <a:xfrm>
            <a:off x="4400053" y="2379636"/>
            <a:ext cx="1105428" cy="811319"/>
          </a:xfrm>
          <a:prstGeom prst="rect">
            <a:avLst/>
          </a:prstGeom>
        </p:spPr>
      </p:pic>
      <p:pic>
        <p:nvPicPr>
          <p:cNvPr id="48" name="Image 47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8" t="42434" r="43713" b="53559"/>
          <a:stretch/>
        </p:blipFill>
        <p:spPr>
          <a:xfrm>
            <a:off x="3027981" y="3922338"/>
            <a:ext cx="1366248" cy="811319"/>
          </a:xfrm>
          <a:prstGeom prst="rect">
            <a:avLst/>
          </a:prstGeom>
        </p:spPr>
      </p:pic>
      <p:pic>
        <p:nvPicPr>
          <p:cNvPr id="49" name="Image 48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47777" r="43738" b="49808"/>
          <a:stretch/>
        </p:blipFill>
        <p:spPr>
          <a:xfrm>
            <a:off x="1022788" y="3229029"/>
            <a:ext cx="1366248" cy="488883"/>
          </a:xfrm>
          <a:prstGeom prst="rect">
            <a:avLst/>
          </a:prstGeom>
        </p:spPr>
      </p:pic>
      <p:pic>
        <p:nvPicPr>
          <p:cNvPr id="50" name="Image 49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7" t="32039" r="43574" b="63954"/>
          <a:stretch/>
        </p:blipFill>
        <p:spPr>
          <a:xfrm>
            <a:off x="5776412" y="2368296"/>
            <a:ext cx="1366248" cy="811319"/>
          </a:xfrm>
          <a:prstGeom prst="rect">
            <a:avLst/>
          </a:prstGeom>
        </p:spPr>
      </p:pic>
      <p:pic>
        <p:nvPicPr>
          <p:cNvPr id="51" name="Image 50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47777" r="43738" b="49808"/>
          <a:stretch/>
        </p:blipFill>
        <p:spPr>
          <a:xfrm>
            <a:off x="1023379" y="4774963"/>
            <a:ext cx="1366248" cy="488883"/>
          </a:xfrm>
          <a:prstGeom prst="rect">
            <a:avLst/>
          </a:prstGeom>
        </p:spPr>
      </p:pic>
      <p:pic>
        <p:nvPicPr>
          <p:cNvPr id="52" name="Image 51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t="51974" r="44083" b="45623"/>
          <a:stretch/>
        </p:blipFill>
        <p:spPr>
          <a:xfrm>
            <a:off x="2608857" y="3248066"/>
            <a:ext cx="1358616" cy="486595"/>
          </a:xfrm>
          <a:prstGeom prst="rect">
            <a:avLst/>
          </a:prstGeom>
        </p:spPr>
      </p:pic>
      <p:pic>
        <p:nvPicPr>
          <p:cNvPr id="53" name="Image 52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6" t="56003" r="44029" b="41594"/>
          <a:stretch/>
        </p:blipFill>
        <p:spPr>
          <a:xfrm>
            <a:off x="5177658" y="3242657"/>
            <a:ext cx="1358616" cy="486595"/>
          </a:xfrm>
          <a:prstGeom prst="rect">
            <a:avLst/>
          </a:prstGeom>
        </p:spPr>
      </p:pic>
      <p:pic>
        <p:nvPicPr>
          <p:cNvPr id="56" name="Image 55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2" t="39276" r="42324" b="59279"/>
          <a:stretch/>
        </p:blipFill>
        <p:spPr>
          <a:xfrm>
            <a:off x="4600907" y="3352291"/>
            <a:ext cx="373947" cy="292485"/>
          </a:xfrm>
          <a:prstGeom prst="rect">
            <a:avLst/>
          </a:prstGeom>
        </p:spPr>
      </p:pic>
      <p:pic>
        <p:nvPicPr>
          <p:cNvPr id="57" name="Image 56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2" t="51974" r="44083" b="45623"/>
          <a:stretch/>
        </p:blipFill>
        <p:spPr>
          <a:xfrm>
            <a:off x="2552023" y="4790357"/>
            <a:ext cx="1358616" cy="486595"/>
          </a:xfrm>
          <a:prstGeom prst="rect">
            <a:avLst/>
          </a:prstGeom>
        </p:spPr>
      </p:pic>
      <p:pic>
        <p:nvPicPr>
          <p:cNvPr id="58" name="Image 5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633754" y="1676221"/>
            <a:ext cx="282955" cy="275202"/>
          </a:xfrm>
          <a:prstGeom prst="rect">
            <a:avLst/>
          </a:prstGeom>
        </p:spPr>
      </p:pic>
      <p:pic>
        <p:nvPicPr>
          <p:cNvPr id="59" name="Image 58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00"/>
          <a:stretch/>
        </p:blipFill>
        <p:spPr>
          <a:xfrm>
            <a:off x="6850779" y="3369777"/>
            <a:ext cx="282955" cy="275202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 flipH="1">
            <a:off x="1860662" y="3173789"/>
            <a:ext cx="195096" cy="15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>
            <a:off x="3410016" y="3160682"/>
            <a:ext cx="0" cy="197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>
            <a:off x="4775762" y="3153674"/>
            <a:ext cx="0" cy="197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6158906" y="3149005"/>
            <a:ext cx="0" cy="197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>
            <a:off x="6713928" y="3143073"/>
            <a:ext cx="136851" cy="203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/>
          <p:cNvCxnSpPr/>
          <p:nvPr/>
        </p:nvCxnSpPr>
        <p:spPr>
          <a:xfrm flipH="1">
            <a:off x="1842668" y="4685975"/>
            <a:ext cx="195096" cy="15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3410016" y="4677695"/>
            <a:ext cx="0" cy="197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3973918" y="4658425"/>
            <a:ext cx="136851" cy="203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Image 97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6" t="56003" r="50602" b="41594"/>
          <a:stretch/>
        </p:blipFill>
        <p:spPr>
          <a:xfrm>
            <a:off x="3960374" y="4777251"/>
            <a:ext cx="418038" cy="486595"/>
          </a:xfrm>
          <a:prstGeom prst="rect">
            <a:avLst/>
          </a:prstGeom>
        </p:spPr>
      </p:pic>
      <p:cxnSp>
        <p:nvCxnSpPr>
          <p:cNvPr id="60" name="Connecteur droit 59"/>
          <p:cNvCxnSpPr/>
          <p:nvPr/>
        </p:nvCxnSpPr>
        <p:spPr>
          <a:xfrm>
            <a:off x="2881701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4292596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/>
          <p:cNvCxnSpPr/>
          <p:nvPr/>
        </p:nvCxnSpPr>
        <p:spPr>
          <a:xfrm>
            <a:off x="5616816" y="2772130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2893041" y="4296697"/>
            <a:ext cx="240702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ZoneTexte 120"/>
          <p:cNvSpPr txBox="1"/>
          <p:nvPr/>
        </p:nvSpPr>
        <p:spPr>
          <a:xfrm>
            <a:off x="792447" y="5320546"/>
            <a:ext cx="7109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dirty="0" err="1"/>
              <a:t>Amount</a:t>
            </a:r>
            <a:r>
              <a:rPr lang="fr-FR" sz="2000" dirty="0"/>
              <a:t> of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function</a:t>
            </a:r>
            <a:r>
              <a:rPr lang="fr-FR" sz="2000" dirty="0"/>
              <a:t> of the </a:t>
            </a:r>
            <a:r>
              <a:rPr lang="fr-FR" sz="2000" dirty="0" err="1"/>
              <a:t>depth</a:t>
            </a:r>
            <a:r>
              <a:rPr lang="fr-FR" sz="2000" dirty="0"/>
              <a:t> of the network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err="1"/>
              <a:t>Sigmoïd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to </a:t>
            </a:r>
            <a:r>
              <a:rPr lang="fr-FR" sz="2000" dirty="0" err="1"/>
              <a:t>simplify</a:t>
            </a:r>
            <a:r>
              <a:rPr lang="fr-FR" sz="2000" dirty="0"/>
              <a:t> the computations</a:t>
            </a:r>
          </a:p>
        </p:txBody>
      </p:sp>
    </p:spTree>
    <p:extLst>
      <p:ext uri="{BB962C8B-B14F-4D97-AF65-F5344CB8AC3E}">
        <p14:creationId xmlns:p14="http://schemas.microsoft.com/office/powerpoint/2010/main" val="33634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29050" y="1268789"/>
            <a:ext cx="802014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 dirty="0"/>
              <a:t>An </a:t>
            </a:r>
            <a:r>
              <a:rPr lang="fr-FR" sz="2400" dirty="0" err="1"/>
              <a:t>attempt</a:t>
            </a:r>
            <a:r>
              <a:rPr lang="fr-FR" sz="2400" dirty="0"/>
              <a:t> to </a:t>
            </a:r>
            <a:r>
              <a:rPr lang="fr-FR" sz="2400" dirty="0" err="1"/>
              <a:t>mimic</a:t>
            </a:r>
            <a:r>
              <a:rPr lang="fr-FR" sz="2400" dirty="0"/>
              <a:t> « intelligence » in </a:t>
            </a:r>
            <a:r>
              <a:rPr lang="fr-FR" sz="2400" dirty="0" err="1"/>
              <a:t>biology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You </a:t>
            </a:r>
            <a:r>
              <a:rPr lang="fr-FR" sz="2400" dirty="0" err="1"/>
              <a:t>might</a:t>
            </a:r>
            <a:r>
              <a:rPr lang="fr-FR" sz="2400" dirty="0"/>
              <a:t> have </a:t>
            </a:r>
            <a:r>
              <a:rPr lang="fr-FR" sz="2400" dirty="0" err="1"/>
              <a:t>seen</a:t>
            </a:r>
            <a:r>
              <a:rPr lang="fr-FR" sz="2400" dirty="0"/>
              <a:t> </a:t>
            </a:r>
            <a:r>
              <a:rPr lang="fr-FR" sz="2400" dirty="0" err="1"/>
              <a:t>this</a:t>
            </a:r>
            <a:r>
              <a:rPr lang="fr-FR" sz="2400" dirty="0"/>
              <a:t> in </a:t>
            </a:r>
            <a:r>
              <a:rPr lang="fr-FR" sz="2400" dirty="0" err="1"/>
              <a:t>crappy</a:t>
            </a:r>
            <a:r>
              <a:rPr lang="fr-FR" sz="2400" dirty="0"/>
              <a:t> </a:t>
            </a:r>
            <a:r>
              <a:rPr lang="fr-FR" sz="2400" dirty="0" err="1"/>
              <a:t>movies</a:t>
            </a:r>
            <a:endParaRPr lang="fr-FR" sz="2400" dirty="0"/>
          </a:p>
          <a:p>
            <a:pPr marL="285750" indent="-285750">
              <a:buFont typeface="Arial"/>
              <a:buChar char="•"/>
            </a:pPr>
            <a:r>
              <a:rPr lang="fr-FR" sz="2400" dirty="0"/>
              <a:t>So </a:t>
            </a:r>
            <a:r>
              <a:rPr lang="fr-FR" sz="2400" dirty="0" err="1"/>
              <a:t>why</a:t>
            </a:r>
            <a:r>
              <a:rPr lang="fr-FR" sz="2400" dirty="0"/>
              <a:t> </a:t>
            </a:r>
            <a:r>
              <a:rPr lang="fr-FR" sz="2400" dirty="0" err="1"/>
              <a:t>modeling</a:t>
            </a:r>
            <a:r>
              <a:rPr lang="fr-FR" sz="2400" dirty="0"/>
              <a:t>  </a:t>
            </a:r>
            <a:r>
              <a:rPr lang="fr-FR" sz="2400" dirty="0" err="1"/>
              <a:t>biological</a:t>
            </a:r>
            <a:r>
              <a:rPr lang="fr-FR" sz="2400" dirty="0"/>
              <a:t> </a:t>
            </a:r>
            <a:r>
              <a:rPr lang="fr-FR" sz="2400" dirty="0" err="1"/>
              <a:t>neurons</a:t>
            </a:r>
            <a:r>
              <a:rPr lang="fr-FR" sz="2400" dirty="0"/>
              <a:t> ?... 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 err="1"/>
              <a:t>Well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only</a:t>
            </a:r>
            <a:r>
              <a:rPr lang="fr-FR" sz="2400" dirty="0"/>
              <a:t> « intelligent » </a:t>
            </a:r>
            <a:r>
              <a:rPr lang="fr-FR" sz="2400" dirty="0" err="1"/>
              <a:t>thing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know </a:t>
            </a:r>
            <a:r>
              <a:rPr lang="fr-FR" sz="2400" dirty="0">
                <a:sym typeface="Wingdings"/>
              </a:rPr>
              <a:t></a:t>
            </a:r>
          </a:p>
          <a:p>
            <a:pPr marL="285750" indent="-285750">
              <a:buFont typeface="Arial"/>
              <a:buChar char="•"/>
            </a:pPr>
            <a:endParaRPr lang="fr-FR" sz="24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fr-FR" sz="2400" dirty="0">
                <a:sym typeface="Wingdings"/>
              </a:rPr>
              <a:t>First model of </a:t>
            </a:r>
            <a:r>
              <a:rPr lang="fr-FR" sz="2400" dirty="0" err="1">
                <a:sym typeface="Wingdings"/>
              </a:rPr>
              <a:t>neuron</a:t>
            </a:r>
            <a:r>
              <a:rPr lang="fr-FR" sz="2400" dirty="0">
                <a:sym typeface="Wingdings"/>
              </a:rPr>
              <a:t> trace back to 1943 (</a:t>
            </a:r>
            <a:r>
              <a:rPr lang="fr-FR" sz="2400" dirty="0" err="1">
                <a:sym typeface="Wingdings"/>
              </a:rPr>
              <a:t>McCulloch</a:t>
            </a:r>
            <a:r>
              <a:rPr lang="fr-FR" sz="2400" dirty="0">
                <a:sym typeface="Wingdings"/>
              </a:rPr>
              <a:t> &amp; </a:t>
            </a:r>
            <a:r>
              <a:rPr lang="fr-FR" sz="2400" dirty="0" err="1">
                <a:sym typeface="Wingdings"/>
              </a:rPr>
              <a:t>Pitts</a:t>
            </a:r>
            <a:r>
              <a:rPr lang="fr-FR" sz="2400" dirty="0">
                <a:sym typeface="Wingdings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fr-FR" sz="2400" dirty="0" err="1">
                <a:sym typeface="Wingdings"/>
              </a:rPr>
              <a:t>Then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went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slightly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into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disappearance</a:t>
            </a:r>
            <a:endParaRPr lang="fr-FR" sz="24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fr-FR" sz="2400" dirty="0" err="1">
                <a:sym typeface="Wingdings"/>
              </a:rPr>
              <a:t>Backpropagation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algorithm</a:t>
            </a:r>
            <a:r>
              <a:rPr lang="fr-FR" sz="2400" dirty="0">
                <a:sym typeface="Wingdings"/>
              </a:rPr>
              <a:t> &amp; </a:t>
            </a:r>
            <a:r>
              <a:rPr lang="fr-FR" sz="2400" dirty="0" err="1">
                <a:sym typeface="Wingdings"/>
              </a:rPr>
              <a:t>NetTalk</a:t>
            </a:r>
            <a:endParaRPr lang="fr-FR" sz="24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fr-FR" sz="2400" dirty="0" err="1">
                <a:sym typeface="Wingdings"/>
              </a:rPr>
              <a:t>Sparked</a:t>
            </a:r>
            <a:r>
              <a:rPr lang="fr-FR" sz="2400" dirty="0">
                <a:sym typeface="Wingdings"/>
              </a:rPr>
              <a:t> back the </a:t>
            </a:r>
            <a:r>
              <a:rPr lang="fr-FR" sz="2400" dirty="0" err="1">
                <a:sym typeface="Wingdings"/>
              </a:rPr>
              <a:t>interest</a:t>
            </a:r>
            <a:r>
              <a:rPr lang="fr-FR" sz="2400" dirty="0">
                <a:sym typeface="Wingdings"/>
              </a:rPr>
              <a:t> ~1990</a:t>
            </a:r>
          </a:p>
          <a:p>
            <a:pPr marL="285750" indent="-285750">
              <a:buFont typeface="Arial"/>
              <a:buChar char="•"/>
            </a:pPr>
            <a:endParaRPr lang="fr-FR" sz="24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fr-FR" sz="2400" dirty="0" err="1">
                <a:sym typeface="Wingdings"/>
              </a:rPr>
              <a:t>Nowadays</a:t>
            </a:r>
            <a:r>
              <a:rPr lang="fr-FR" sz="2400" dirty="0">
                <a:sym typeface="Wingdings"/>
              </a:rPr>
              <a:t> </a:t>
            </a:r>
            <a:r>
              <a:rPr lang="fr-FR" sz="2400" b="1" dirty="0" err="1">
                <a:sym typeface="Wingdings"/>
              </a:rPr>
              <a:t>deep</a:t>
            </a:r>
            <a:r>
              <a:rPr lang="fr-FR" sz="2400" b="1" dirty="0">
                <a:sym typeface="Wingdings"/>
              </a:rPr>
              <a:t> </a:t>
            </a:r>
            <a:r>
              <a:rPr lang="fr-FR" sz="2400" b="1" dirty="0" err="1">
                <a:sym typeface="Wingdings"/>
              </a:rPr>
              <a:t>learning</a:t>
            </a:r>
            <a:r>
              <a:rPr lang="fr-FR" sz="2400" b="1" dirty="0">
                <a:sym typeface="Wingdings"/>
              </a:rPr>
              <a:t> </a:t>
            </a:r>
            <a:r>
              <a:rPr lang="fr-FR" sz="2400" dirty="0">
                <a:sym typeface="Wingdings"/>
              </a:rPr>
              <a:t>and </a:t>
            </a:r>
            <a:r>
              <a:rPr lang="fr-FR" sz="2400" b="1" dirty="0" err="1">
                <a:sym typeface="Wingdings"/>
              </a:rPr>
              <a:t>connexionnism</a:t>
            </a:r>
            <a:endParaRPr lang="fr-FR" sz="2400" b="1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fr-FR" sz="2400" dirty="0" err="1">
                <a:sym typeface="Wingdings"/>
              </a:rPr>
              <a:t>Seems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like</a:t>
            </a:r>
            <a:r>
              <a:rPr lang="fr-FR" sz="2400" dirty="0">
                <a:sym typeface="Wingdings"/>
              </a:rPr>
              <a:t> the best </a:t>
            </a:r>
            <a:r>
              <a:rPr lang="fr-FR" sz="2400" dirty="0" err="1">
                <a:sym typeface="Wingdings"/>
              </a:rPr>
              <a:t>way</a:t>
            </a:r>
            <a:r>
              <a:rPr lang="fr-FR" sz="2400" dirty="0">
                <a:sym typeface="Wingdings"/>
              </a:rPr>
              <a:t> to go </a:t>
            </a:r>
            <a:r>
              <a:rPr lang="fr-FR" sz="2400" dirty="0" err="1">
                <a:sym typeface="Wingdings"/>
              </a:rPr>
              <a:t>upwards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strong</a:t>
            </a:r>
            <a:r>
              <a:rPr lang="fr-FR" sz="2400" dirty="0">
                <a:sym typeface="Wingdings"/>
              </a:rPr>
              <a:t> AI.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87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54102" y="1832916"/>
            <a:ext cx="5506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err="1"/>
              <a:t>Initialize</a:t>
            </a:r>
            <a:r>
              <a:rPr lang="fr-FR" dirty="0"/>
              <a:t>        and       to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values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While</a:t>
            </a:r>
            <a:r>
              <a:rPr lang="fr-FR" dirty="0"/>
              <a:t> !(stop condition)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Present</a:t>
            </a:r>
            <a:r>
              <a:rPr lang="fr-FR" dirty="0"/>
              <a:t> patterns                              to </a:t>
            </a:r>
            <a:r>
              <a:rPr lang="fr-FR" dirty="0" err="1"/>
              <a:t>neuron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b="1" dirty="0"/>
              <a:t>Propagation: </a:t>
            </a: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output and </a:t>
            </a:r>
            <a:r>
              <a:rPr lang="fr-FR" dirty="0" err="1"/>
              <a:t>error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b="1" dirty="0"/>
              <a:t>Back-propagation: </a:t>
            </a:r>
            <a:r>
              <a:rPr lang="fr-FR" dirty="0"/>
              <a:t>Update the </a:t>
            </a:r>
            <a:r>
              <a:rPr lang="fr-FR" dirty="0" err="1"/>
              <a:t>weights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</a:t>
            </a:r>
          </a:p>
        </p:txBody>
      </p:sp>
      <p:pic>
        <p:nvPicPr>
          <p:cNvPr id="50" name="Image 4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37519" r="49945" b="60010"/>
          <a:stretch/>
        </p:blipFill>
        <p:spPr>
          <a:xfrm>
            <a:off x="1848790" y="1811924"/>
            <a:ext cx="544134" cy="500622"/>
          </a:xfrm>
          <a:prstGeom prst="rect">
            <a:avLst/>
          </a:prstGeom>
        </p:spPr>
      </p:pic>
      <p:pic>
        <p:nvPicPr>
          <p:cNvPr id="51" name="Image 5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0" t="50494" r="38661" b="47071"/>
          <a:stretch/>
        </p:blipFill>
        <p:spPr>
          <a:xfrm>
            <a:off x="1670368" y="3226276"/>
            <a:ext cx="2845155" cy="493325"/>
          </a:xfrm>
          <a:prstGeom prst="rect">
            <a:avLst/>
          </a:prstGeom>
        </p:spPr>
      </p:pic>
      <p:pic>
        <p:nvPicPr>
          <p:cNvPr id="52" name="Image 51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2" t="28838" r="53369" b="68727"/>
          <a:stretch/>
        </p:blipFill>
        <p:spPr>
          <a:xfrm>
            <a:off x="2777839" y="1801428"/>
            <a:ext cx="287720" cy="493325"/>
          </a:xfrm>
          <a:prstGeom prst="rect">
            <a:avLst/>
          </a:prstGeom>
        </p:spPr>
      </p:pic>
      <p:pic>
        <p:nvPicPr>
          <p:cNvPr id="53" name="Imag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88" y="2502380"/>
            <a:ext cx="1394451" cy="207508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490230" y="2142833"/>
            <a:ext cx="19800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u="sng" dirty="0"/>
              <a:t>Stop conditions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 err="1"/>
              <a:t>Iterations</a:t>
            </a:r>
            <a:r>
              <a:rPr lang="fr-FR" sz="1600" dirty="0"/>
              <a:t> </a:t>
            </a:r>
            <a:r>
              <a:rPr lang="fr-FR" sz="1600" dirty="0" err="1"/>
              <a:t>number</a:t>
            </a:r>
            <a:endParaRPr lang="fr-FR" sz="1600" dirty="0"/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1600" dirty="0"/>
              <a:t> </a:t>
            </a:r>
          </a:p>
        </p:txBody>
      </p:sp>
      <p:pic>
        <p:nvPicPr>
          <p:cNvPr id="56" name="Image 5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2" t="55376" r="46169" b="43473"/>
          <a:stretch/>
        </p:blipFill>
        <p:spPr>
          <a:xfrm>
            <a:off x="6792996" y="2709888"/>
            <a:ext cx="658642" cy="207802"/>
          </a:xfrm>
          <a:prstGeom prst="rect">
            <a:avLst/>
          </a:prstGeom>
        </p:spPr>
      </p:pic>
      <p:pic>
        <p:nvPicPr>
          <p:cNvPr id="57" name="Image 56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2" t="55376" r="46169" b="43473"/>
          <a:stretch/>
        </p:blipFill>
        <p:spPr>
          <a:xfrm>
            <a:off x="6913911" y="2946256"/>
            <a:ext cx="658642" cy="207802"/>
          </a:xfrm>
          <a:prstGeom prst="rect">
            <a:avLst/>
          </a:prstGeom>
        </p:spPr>
      </p:pic>
      <p:pic>
        <p:nvPicPr>
          <p:cNvPr id="58" name="Image 57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5" t="59039" r="46748" b="39731"/>
          <a:stretch/>
        </p:blipFill>
        <p:spPr>
          <a:xfrm>
            <a:off x="6793441" y="2930720"/>
            <a:ext cx="238395" cy="222084"/>
          </a:xfrm>
          <a:prstGeom prst="rect">
            <a:avLst/>
          </a:prstGeom>
        </p:spPr>
      </p:pic>
      <p:cxnSp>
        <p:nvCxnSpPr>
          <p:cNvPr id="42" name="Connecteur droit 41"/>
          <p:cNvCxnSpPr/>
          <p:nvPr/>
        </p:nvCxnSpPr>
        <p:spPr>
          <a:xfrm>
            <a:off x="3452942" y="2312546"/>
            <a:ext cx="30372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743607" y="1284813"/>
            <a:ext cx="4585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how to code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(single) </a:t>
            </a:r>
            <a:r>
              <a:rPr lang="fr-FR" sz="2000" dirty="0" err="1"/>
              <a:t>neuron</a:t>
            </a:r>
            <a:r>
              <a:rPr lang="fr-FR" sz="2000" dirty="0"/>
              <a:t>?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54102" y="4239707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/>
              <a:t>This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quite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to multi-layer networks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multiple </a:t>
            </a:r>
            <a:r>
              <a:rPr lang="fr-FR" dirty="0" err="1"/>
              <a:t>layers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/>
              <a:t>So the propagation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iterative</a:t>
            </a:r>
            <a:r>
              <a:rPr lang="fr-FR" dirty="0"/>
              <a:t> and back-propagation </a:t>
            </a:r>
            <a:r>
              <a:rPr lang="fr-FR" dirty="0" err="1"/>
              <a:t>also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1143447" y="3640243"/>
            <a:ext cx="176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learn</a:t>
            </a:r>
            <a:r>
              <a:rPr lang="fr-FR" b="1" dirty="0">
                <a:solidFill>
                  <a:srgbClr val="FF0000"/>
                </a:solidFill>
              </a:rPr>
              <a:t> rate ([0,1])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3082219" y="3849383"/>
            <a:ext cx="8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desired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4183144" y="3648834"/>
            <a:ext cx="84041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46" name="Connecteur en angle 45"/>
          <p:cNvCxnSpPr>
            <a:endCxn id="71" idx="1"/>
          </p:cNvCxnSpPr>
          <p:nvPr/>
        </p:nvCxnSpPr>
        <p:spPr>
          <a:xfrm>
            <a:off x="3925229" y="3648834"/>
            <a:ext cx="257915" cy="184666"/>
          </a:xfrm>
          <a:prstGeom prst="bentConnector3">
            <a:avLst>
              <a:gd name="adj1" fmla="val -29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en angle 71"/>
          <p:cNvCxnSpPr>
            <a:endCxn id="44" idx="3"/>
          </p:cNvCxnSpPr>
          <p:nvPr/>
        </p:nvCxnSpPr>
        <p:spPr>
          <a:xfrm rot="10800000" flipV="1">
            <a:off x="2904717" y="3622733"/>
            <a:ext cx="275349" cy="202176"/>
          </a:xfrm>
          <a:prstGeom prst="bentConnector3">
            <a:avLst>
              <a:gd name="adj1" fmla="val 426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0" idx="0"/>
          </p:cNvCxnSpPr>
          <p:nvPr/>
        </p:nvCxnSpPr>
        <p:spPr>
          <a:xfrm flipV="1">
            <a:off x="3530043" y="3640243"/>
            <a:ext cx="0" cy="209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87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61" grpId="0"/>
      <p:bldP spid="44" grpId="0"/>
      <p:bldP spid="70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54102" y="1832916"/>
            <a:ext cx="634019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err="1"/>
              <a:t>Initialize</a:t>
            </a:r>
            <a:r>
              <a:rPr lang="fr-FR" dirty="0"/>
              <a:t>        to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values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Randomly</a:t>
            </a:r>
            <a:r>
              <a:rPr lang="fr-FR" dirty="0"/>
              <a:t> </a:t>
            </a:r>
            <a:r>
              <a:rPr lang="fr-FR" dirty="0" err="1"/>
              <a:t>choose</a:t>
            </a:r>
            <a:r>
              <a:rPr lang="fr-FR" dirty="0"/>
              <a:t> an input pattern </a:t>
            </a:r>
            <a:r>
              <a:rPr lang="fr-FR" dirty="0" err="1"/>
              <a:t>from</a:t>
            </a:r>
            <a:r>
              <a:rPr lang="fr-FR" dirty="0"/>
              <a:t> the training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Present</a:t>
            </a:r>
            <a:r>
              <a:rPr lang="fr-FR" dirty="0"/>
              <a:t> patterns                              to the network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b="1" dirty="0"/>
              <a:t>Propagation: </a:t>
            </a:r>
            <a:r>
              <a:rPr lang="fr-FR" dirty="0" err="1"/>
              <a:t>Evaluate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output and </a:t>
            </a:r>
            <a:r>
              <a:rPr lang="fr-FR" dirty="0" err="1"/>
              <a:t>error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Compute</a:t>
            </a:r>
            <a:r>
              <a:rPr lang="fr-FR" dirty="0"/>
              <a:t> the        in the </a:t>
            </a:r>
            <a:r>
              <a:rPr lang="fr-FR" i="1" dirty="0"/>
              <a:t>output (last) layer  (             )</a:t>
            </a:r>
          </a:p>
          <a:p>
            <a:pPr marL="800100" lvl="1" indent="-342900">
              <a:buFont typeface="+mj-lt"/>
              <a:buAutoNum type="arabicPeriod"/>
            </a:pPr>
            <a:endParaRPr lang="fr-FR" i="1" dirty="0"/>
          </a:p>
          <a:p>
            <a:pPr marL="800100" lvl="1" indent="-342900">
              <a:buFont typeface="+mj-lt"/>
              <a:buAutoNum type="arabicPeriod"/>
            </a:pPr>
            <a:endParaRPr lang="fr-FR" i="1" dirty="0"/>
          </a:p>
          <a:p>
            <a:pPr lvl="1"/>
            <a:endParaRPr lang="fr-FR" b="1" dirty="0"/>
          </a:p>
          <a:p>
            <a:pPr marL="800100" lvl="1" indent="-342900">
              <a:buFont typeface="+mj-lt"/>
              <a:buAutoNum type="arabicPeriod"/>
            </a:pPr>
            <a:r>
              <a:rPr lang="fr-FR" b="1" dirty="0"/>
              <a:t>Back-</a:t>
            </a:r>
            <a:r>
              <a:rPr lang="fr-FR" b="1" dirty="0" err="1"/>
              <a:t>propagate</a:t>
            </a:r>
            <a:r>
              <a:rPr lang="fr-FR" b="1" dirty="0"/>
              <a:t> </a:t>
            </a:r>
            <a:r>
              <a:rPr lang="fr-FR" dirty="0"/>
              <a:t>by </a:t>
            </a:r>
            <a:r>
              <a:rPr lang="fr-FR" dirty="0" err="1"/>
              <a:t>computing</a:t>
            </a:r>
            <a:r>
              <a:rPr lang="fr-FR" dirty="0"/>
              <a:t> deltas for </a:t>
            </a:r>
            <a:r>
              <a:rPr lang="fr-FR" dirty="0" err="1"/>
              <a:t>preceding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endParaRPr lang="fr-FR" dirty="0"/>
          </a:p>
          <a:p>
            <a:pPr marL="800100" lvl="1" indent="-342900">
              <a:buFont typeface="+mj-lt"/>
              <a:buAutoNum type="arabicPeriod"/>
            </a:pPr>
            <a:endParaRPr lang="fr-FR" dirty="0"/>
          </a:p>
          <a:p>
            <a:pPr lvl="1"/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Update </a:t>
            </a:r>
            <a:r>
              <a:rPr lang="fr-FR" dirty="0" err="1"/>
              <a:t>weights</a:t>
            </a:r>
            <a:r>
              <a:rPr lang="fr-FR" dirty="0"/>
              <a:t> in the </a:t>
            </a:r>
            <a:r>
              <a:rPr lang="fr-FR" dirty="0" err="1"/>
              <a:t>corresponding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50" name="Image 4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5" t="37519" r="49945" b="60010"/>
          <a:stretch/>
        </p:blipFill>
        <p:spPr>
          <a:xfrm>
            <a:off x="1848790" y="1811924"/>
            <a:ext cx="544134" cy="500622"/>
          </a:xfrm>
          <a:prstGeom prst="rect">
            <a:avLst/>
          </a:prstGeom>
        </p:spPr>
      </p:pic>
      <p:pic>
        <p:nvPicPr>
          <p:cNvPr id="53" name="Imag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88" y="2502380"/>
            <a:ext cx="1394451" cy="207508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743607" y="1284813"/>
            <a:ext cx="466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how to code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multilayer</a:t>
            </a:r>
            <a:r>
              <a:rPr lang="fr-FR" sz="2000" dirty="0"/>
              <a:t> perceptron</a:t>
            </a:r>
          </a:p>
        </p:txBody>
      </p:sp>
      <p:pic>
        <p:nvPicPr>
          <p:cNvPr id="28" name="Image 27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2" t="59760" r="39652" b="37206"/>
          <a:stretch/>
        </p:blipFill>
        <p:spPr>
          <a:xfrm>
            <a:off x="2290864" y="3174164"/>
            <a:ext cx="2619208" cy="614182"/>
          </a:xfrm>
          <a:prstGeom prst="rect">
            <a:avLst/>
          </a:prstGeom>
        </p:spPr>
      </p:pic>
      <p:pic>
        <p:nvPicPr>
          <p:cNvPr id="29" name="Image 28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2" t="59760" r="54825" b="37206"/>
          <a:stretch/>
        </p:blipFill>
        <p:spPr>
          <a:xfrm>
            <a:off x="2792174" y="2837122"/>
            <a:ext cx="448340" cy="614182"/>
          </a:xfrm>
          <a:prstGeom prst="rect">
            <a:avLst/>
          </a:prstGeom>
        </p:spPr>
      </p:pic>
      <p:pic>
        <p:nvPicPr>
          <p:cNvPr id="30" name="Image 29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0" t="64384" r="33551" b="32106"/>
          <a:stretch/>
        </p:blipFill>
        <p:spPr>
          <a:xfrm>
            <a:off x="2358904" y="4543520"/>
            <a:ext cx="4376604" cy="710555"/>
          </a:xfrm>
          <a:prstGeom prst="rect">
            <a:avLst/>
          </a:prstGeom>
        </p:spPr>
      </p:pic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7" t="70040" r="45357" b="27991"/>
          <a:stretch/>
        </p:blipFill>
        <p:spPr>
          <a:xfrm>
            <a:off x="5639444" y="2973705"/>
            <a:ext cx="806071" cy="333495"/>
          </a:xfrm>
          <a:prstGeom prst="rect">
            <a:avLst/>
          </a:prstGeom>
        </p:spPr>
      </p:pic>
      <p:pic>
        <p:nvPicPr>
          <p:cNvPr id="32" name="Image 31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1" t="73459" r="33630" b="23031"/>
          <a:stretch/>
        </p:blipFill>
        <p:spPr>
          <a:xfrm>
            <a:off x="1078299" y="5427044"/>
            <a:ext cx="4376604" cy="710555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407671" y="3680939"/>
            <a:ext cx="240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b="1" dirty="0" err="1">
                <a:solidFill>
                  <a:srgbClr val="FF0000"/>
                </a:solidFill>
              </a:rPr>
              <a:t>derivative</a:t>
            </a:r>
            <a:r>
              <a:rPr lang="fr-FR" b="1" dirty="0">
                <a:solidFill>
                  <a:srgbClr val="FF0000"/>
                </a:solidFill>
              </a:rPr>
              <a:t> of activation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808833" y="3655510"/>
            <a:ext cx="308010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Net input to </a:t>
            </a:r>
            <a:r>
              <a:rPr lang="fr-FR" b="1" dirty="0" err="1">
                <a:solidFill>
                  <a:srgbClr val="FF0000"/>
                </a:solidFill>
              </a:rPr>
              <a:t>i</a:t>
            </a:r>
            <a:r>
              <a:rPr lang="fr-FR" b="1" baseline="30000" dirty="0" err="1">
                <a:solidFill>
                  <a:srgbClr val="FF0000"/>
                </a:solidFill>
              </a:rPr>
              <a:t>th</a:t>
            </a:r>
            <a:r>
              <a:rPr lang="fr-FR" b="1" dirty="0">
                <a:solidFill>
                  <a:srgbClr val="FF0000"/>
                </a:solidFill>
              </a:rPr>
              <a:t> unit in </a:t>
            </a:r>
            <a:r>
              <a:rPr lang="fr-FR" b="1" dirty="0" err="1">
                <a:solidFill>
                  <a:srgbClr val="FF0000"/>
                </a:solidFill>
              </a:rPr>
              <a:t>L</a:t>
            </a:r>
            <a:r>
              <a:rPr lang="fr-FR" b="1" baseline="30000" dirty="0" err="1">
                <a:solidFill>
                  <a:srgbClr val="FF0000"/>
                </a:solidFill>
              </a:rPr>
              <a:t>th</a:t>
            </a:r>
            <a:r>
              <a:rPr lang="fr-FR" b="1" dirty="0">
                <a:solidFill>
                  <a:srgbClr val="FF0000"/>
                </a:solidFill>
              </a:rPr>
              <a:t> layer</a:t>
            </a:r>
          </a:p>
        </p:txBody>
      </p:sp>
      <p:cxnSp>
        <p:nvCxnSpPr>
          <p:cNvPr id="36" name="Connecteur en angle 35"/>
          <p:cNvCxnSpPr/>
          <p:nvPr/>
        </p:nvCxnSpPr>
        <p:spPr>
          <a:xfrm>
            <a:off x="3460198" y="3678190"/>
            <a:ext cx="257915" cy="184666"/>
          </a:xfrm>
          <a:prstGeom prst="bentConnector3">
            <a:avLst>
              <a:gd name="adj1" fmla="val -29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en angle 36"/>
          <p:cNvCxnSpPr>
            <a:endCxn id="33" idx="3"/>
          </p:cNvCxnSpPr>
          <p:nvPr/>
        </p:nvCxnSpPr>
        <p:spPr>
          <a:xfrm rot="10800000" flipV="1">
            <a:off x="2808352" y="3663429"/>
            <a:ext cx="259149" cy="202176"/>
          </a:xfrm>
          <a:prstGeom prst="bentConnector3">
            <a:avLst>
              <a:gd name="adj1" fmla="val -25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1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Learning </a:t>
            </a:r>
            <a:r>
              <a:rPr lang="fr-FR" dirty="0" err="1"/>
              <a:t>rules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54102" y="1581012"/>
            <a:ext cx="5968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err="1"/>
              <a:t>Error</a:t>
            </a:r>
            <a:r>
              <a:rPr lang="fr-FR" dirty="0"/>
              <a:t>-correction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Learning </a:t>
            </a:r>
            <a:r>
              <a:rPr lang="fr-FR" dirty="0" err="1"/>
              <a:t>occurs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perceptron </a:t>
            </a:r>
            <a:r>
              <a:rPr lang="fr-FR" dirty="0" err="1"/>
              <a:t>makes</a:t>
            </a:r>
            <a:r>
              <a:rPr lang="fr-FR" dirty="0"/>
              <a:t> an </a:t>
            </a:r>
            <a:r>
              <a:rPr lang="fr-FR" dirty="0" err="1"/>
              <a:t>error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We</a:t>
            </a:r>
            <a:r>
              <a:rPr lang="fr-FR" dirty="0"/>
              <a:t> use the </a:t>
            </a:r>
            <a:r>
              <a:rPr lang="fr-FR" dirty="0" err="1"/>
              <a:t>error</a:t>
            </a:r>
            <a:r>
              <a:rPr lang="fr-FR" dirty="0"/>
              <a:t> signal 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743607" y="1200845"/>
            <a:ext cx="497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far </a:t>
            </a:r>
            <a:r>
              <a:rPr lang="fr-FR" sz="2000" dirty="0" err="1"/>
              <a:t>we</a:t>
            </a:r>
            <a:r>
              <a:rPr lang="fr-FR" sz="2000" dirty="0"/>
              <a:t> have </a:t>
            </a:r>
            <a:r>
              <a:rPr lang="fr-FR" sz="2000" dirty="0" err="1"/>
              <a:t>used</a:t>
            </a:r>
            <a:r>
              <a:rPr lang="fr-FR" sz="2000" dirty="0"/>
              <a:t> the </a:t>
            </a:r>
            <a:r>
              <a:rPr lang="fr-FR" sz="2000" dirty="0" err="1"/>
              <a:t>simplest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</a:t>
            </a:r>
            <a:r>
              <a:rPr lang="fr-FR" sz="2000" dirty="0" err="1"/>
              <a:t>rule</a:t>
            </a:r>
            <a:endParaRPr lang="fr-FR" sz="2000" dirty="0"/>
          </a:p>
        </p:txBody>
      </p:sp>
      <p:pic>
        <p:nvPicPr>
          <p:cNvPr id="26" name="Image 2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8" t="66399" r="45240" b="31600"/>
          <a:stretch/>
        </p:blipFill>
        <p:spPr>
          <a:xfrm>
            <a:off x="3821898" y="2156807"/>
            <a:ext cx="827506" cy="337039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812047" y="2665279"/>
            <a:ext cx="3947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But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rules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implemented</a:t>
            </a:r>
            <a:endParaRPr lang="fr-FR" sz="2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770067" y="3065389"/>
            <a:ext cx="57246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 err="1"/>
              <a:t>Hebbian</a:t>
            </a:r>
            <a:r>
              <a:rPr lang="fr-FR" dirty="0"/>
              <a:t> </a:t>
            </a:r>
            <a:r>
              <a:rPr lang="fr-FR" dirty="0" err="1"/>
              <a:t>rules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If </a:t>
            </a:r>
            <a:r>
              <a:rPr lang="fr-FR" dirty="0" err="1"/>
              <a:t>neurons</a:t>
            </a:r>
            <a:r>
              <a:rPr lang="fr-FR" dirty="0"/>
              <a:t> on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sides</a:t>
            </a:r>
            <a:r>
              <a:rPr lang="fr-FR" dirty="0"/>
              <a:t> of a synapse are </a:t>
            </a:r>
            <a:r>
              <a:rPr lang="fr-FR" dirty="0" err="1"/>
              <a:t>activated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Then</a:t>
            </a:r>
            <a:r>
              <a:rPr lang="fr-FR" dirty="0"/>
              <a:t> the synapse </a:t>
            </a:r>
            <a:r>
              <a:rPr lang="fr-FR" dirty="0" err="1"/>
              <a:t>strength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increased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Learning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locally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synchronicity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Weights</a:t>
            </a:r>
            <a:r>
              <a:rPr lang="fr-FR" dirty="0"/>
              <a:t> change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This </a:t>
            </a:r>
            <a:r>
              <a:rPr lang="fr-FR" dirty="0" err="1"/>
              <a:t>amounts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the maximal variance</a:t>
            </a:r>
          </a:p>
        </p:txBody>
      </p:sp>
      <p:pic>
        <p:nvPicPr>
          <p:cNvPr id="29" name="Image 28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8" t="74687" r="47767" b="23312"/>
          <a:stretch/>
        </p:blipFill>
        <p:spPr>
          <a:xfrm>
            <a:off x="2027534" y="4880793"/>
            <a:ext cx="1093277" cy="337039"/>
          </a:xfrm>
          <a:prstGeom prst="rect">
            <a:avLst/>
          </a:prstGeom>
        </p:spPr>
      </p:pic>
      <p:pic>
        <p:nvPicPr>
          <p:cNvPr id="30" name="Image 29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74687" r="39006" b="23312"/>
          <a:stretch/>
        </p:blipFill>
        <p:spPr>
          <a:xfrm>
            <a:off x="3407880" y="4880793"/>
            <a:ext cx="1093277" cy="337039"/>
          </a:xfrm>
          <a:prstGeom prst="rect">
            <a:avLst/>
          </a:prstGeom>
        </p:spPr>
      </p:pic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6766079" y="7081344"/>
            <a:ext cx="435876" cy="386906"/>
          </a:xfrm>
          <a:prstGeom prst="rect">
            <a:avLst/>
          </a:prstGeom>
        </p:spPr>
      </p:pic>
      <p:cxnSp>
        <p:nvCxnSpPr>
          <p:cNvPr id="33" name="Connecteur droit 32"/>
          <p:cNvCxnSpPr/>
          <p:nvPr/>
        </p:nvCxnSpPr>
        <p:spPr>
          <a:xfrm flipV="1">
            <a:off x="6628912" y="4274106"/>
            <a:ext cx="0" cy="17563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5798089" y="5238691"/>
            <a:ext cx="1844550" cy="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à coins arrondis 48"/>
          <p:cNvSpPr/>
          <p:nvPr/>
        </p:nvSpPr>
        <p:spPr>
          <a:xfrm>
            <a:off x="6981348" y="493949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>
            <a:off x="7133748" y="509189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>
            <a:off x="7199450" y="4816383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6744246" y="5335731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6730355" y="5023315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7429487" y="4926180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6935629" y="5114753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6896646" y="537383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6416879" y="5393001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6565865" y="5597678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7383768" y="468863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7072015" y="459157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à coins arrondis 72"/>
          <p:cNvSpPr/>
          <p:nvPr/>
        </p:nvSpPr>
        <p:spPr>
          <a:xfrm>
            <a:off x="6399098" y="509189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à coins arrondis 73"/>
          <p:cNvSpPr/>
          <p:nvPr/>
        </p:nvSpPr>
        <p:spPr>
          <a:xfrm>
            <a:off x="6551498" y="524429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à coins arrondis 74"/>
          <p:cNvSpPr/>
          <p:nvPr/>
        </p:nvSpPr>
        <p:spPr>
          <a:xfrm>
            <a:off x="6744246" y="4642915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à coins arrondis 75"/>
          <p:cNvSpPr/>
          <p:nvPr/>
        </p:nvSpPr>
        <p:spPr>
          <a:xfrm>
            <a:off x="6161996" y="537383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à coins arrondis 76"/>
          <p:cNvSpPr/>
          <p:nvPr/>
        </p:nvSpPr>
        <p:spPr>
          <a:xfrm>
            <a:off x="6148105" y="5175715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>
            <a:off x="6862021" y="4769658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à coins arrondis 79"/>
          <p:cNvSpPr/>
          <p:nvPr/>
        </p:nvSpPr>
        <p:spPr>
          <a:xfrm>
            <a:off x="7203692" y="5290012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à coins arrondis 80"/>
          <p:cNvSpPr/>
          <p:nvPr/>
        </p:nvSpPr>
        <p:spPr>
          <a:xfrm>
            <a:off x="6327859" y="5643397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5899338" y="5477904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à coins arrondis 82"/>
          <p:cNvSpPr/>
          <p:nvPr/>
        </p:nvSpPr>
        <p:spPr>
          <a:xfrm>
            <a:off x="6088728" y="5580988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à coins arrondis 83"/>
          <p:cNvSpPr/>
          <p:nvPr/>
        </p:nvSpPr>
        <p:spPr>
          <a:xfrm>
            <a:off x="6670978" y="4815377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à coins arrondis 84"/>
          <p:cNvSpPr/>
          <p:nvPr/>
        </p:nvSpPr>
        <p:spPr>
          <a:xfrm>
            <a:off x="6481119" y="4889406"/>
            <a:ext cx="45719" cy="45719"/>
          </a:xfrm>
          <a:prstGeom prst="roundRect">
            <a:avLst/>
          </a:prstGeom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6" name="Connecteur droit 85"/>
          <p:cNvCxnSpPr>
            <a:stCxn id="74" idx="3"/>
          </p:cNvCxnSpPr>
          <p:nvPr/>
        </p:nvCxnSpPr>
        <p:spPr>
          <a:xfrm flipV="1">
            <a:off x="6597217" y="4400058"/>
            <a:ext cx="1045422" cy="867096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6597217" y="5215092"/>
            <a:ext cx="429850" cy="45289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orme libre 14"/>
          <p:cNvSpPr/>
          <p:nvPr/>
        </p:nvSpPr>
        <p:spPr>
          <a:xfrm>
            <a:off x="7245169" y="4675765"/>
            <a:ext cx="557178" cy="965657"/>
          </a:xfrm>
          <a:custGeom>
            <a:avLst/>
            <a:gdLst>
              <a:gd name="connsiteX0" fmla="*/ 0 w 592658"/>
              <a:gd name="connsiteY0" fmla="*/ 976153 h 976153"/>
              <a:gd name="connsiteX1" fmla="*/ 566744 w 592658"/>
              <a:gd name="connsiteY1" fmla="*/ 514317 h 976153"/>
              <a:gd name="connsiteX2" fmla="*/ 503773 w 592658"/>
              <a:gd name="connsiteY2" fmla="*/ 0 h 976153"/>
              <a:gd name="connsiteX0" fmla="*/ 0 w 614479"/>
              <a:gd name="connsiteY0" fmla="*/ 976153 h 976153"/>
              <a:gd name="connsiteX1" fmla="*/ 566744 w 614479"/>
              <a:gd name="connsiteY1" fmla="*/ 514317 h 976153"/>
              <a:gd name="connsiteX2" fmla="*/ 503773 w 614479"/>
              <a:gd name="connsiteY2" fmla="*/ 0 h 976153"/>
              <a:gd name="connsiteX0" fmla="*/ 0 w 588688"/>
              <a:gd name="connsiteY0" fmla="*/ 976153 h 976153"/>
              <a:gd name="connsiteX1" fmla="*/ 535258 w 588688"/>
              <a:gd name="connsiteY1" fmla="*/ 608784 h 976153"/>
              <a:gd name="connsiteX2" fmla="*/ 503773 w 588688"/>
              <a:gd name="connsiteY2" fmla="*/ 0 h 976153"/>
              <a:gd name="connsiteX0" fmla="*/ 0 w 616399"/>
              <a:gd name="connsiteY0" fmla="*/ 976153 h 976153"/>
              <a:gd name="connsiteX1" fmla="*/ 535258 w 616399"/>
              <a:gd name="connsiteY1" fmla="*/ 608784 h 976153"/>
              <a:gd name="connsiteX2" fmla="*/ 503773 w 616399"/>
              <a:gd name="connsiteY2" fmla="*/ 0 h 976153"/>
              <a:gd name="connsiteX0" fmla="*/ 0 w 570387"/>
              <a:gd name="connsiteY0" fmla="*/ 976153 h 976153"/>
              <a:gd name="connsiteX1" fmla="*/ 535258 w 570387"/>
              <a:gd name="connsiteY1" fmla="*/ 608784 h 976153"/>
              <a:gd name="connsiteX2" fmla="*/ 503773 w 570387"/>
              <a:gd name="connsiteY2" fmla="*/ 0 h 976153"/>
              <a:gd name="connsiteX0" fmla="*/ 0 w 570387"/>
              <a:gd name="connsiteY0" fmla="*/ 976153 h 976153"/>
              <a:gd name="connsiteX1" fmla="*/ 535258 w 570387"/>
              <a:gd name="connsiteY1" fmla="*/ 608784 h 976153"/>
              <a:gd name="connsiteX2" fmla="*/ 503773 w 570387"/>
              <a:gd name="connsiteY2" fmla="*/ 0 h 976153"/>
              <a:gd name="connsiteX0" fmla="*/ 0 w 557178"/>
              <a:gd name="connsiteY0" fmla="*/ 965657 h 965657"/>
              <a:gd name="connsiteX1" fmla="*/ 535258 w 557178"/>
              <a:gd name="connsiteY1" fmla="*/ 598288 h 965657"/>
              <a:gd name="connsiteX2" fmla="*/ 461792 w 557178"/>
              <a:gd name="connsiteY2" fmla="*/ 0 h 96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178" h="965657">
                <a:moveTo>
                  <a:pt x="0" y="965657"/>
                </a:moveTo>
                <a:cubicBezTo>
                  <a:pt x="314858" y="889559"/>
                  <a:pt x="458293" y="759231"/>
                  <a:pt x="535258" y="598288"/>
                </a:cubicBezTo>
                <a:cubicBezTo>
                  <a:pt x="612223" y="437345"/>
                  <a:pt x="461792" y="0"/>
                  <a:pt x="461792" y="0"/>
                </a:cubicBezTo>
              </a:path>
            </a:pathLst>
          </a:cu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8" name="Image 87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7619848" y="4204668"/>
            <a:ext cx="435876" cy="386906"/>
          </a:xfrm>
          <a:prstGeom prst="rect">
            <a:avLst/>
          </a:prstGeom>
        </p:spPr>
      </p:pic>
      <p:pic>
        <p:nvPicPr>
          <p:cNvPr id="89" name="Image 88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6870878" y="5626707"/>
            <a:ext cx="435876" cy="386906"/>
          </a:xfrm>
          <a:prstGeom prst="rect">
            <a:avLst/>
          </a:prstGeom>
        </p:spPr>
      </p:pic>
      <p:sp>
        <p:nvSpPr>
          <p:cNvPr id="90" name="ZoneTexte 89"/>
          <p:cNvSpPr txBox="1"/>
          <p:nvPr/>
        </p:nvSpPr>
        <p:spPr>
          <a:xfrm>
            <a:off x="7128050" y="5708078"/>
            <a:ext cx="51243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100" kern="0" dirty="0"/>
              <a:t>0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542646" y="5507318"/>
            <a:ext cx="1026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Orientation</a:t>
            </a:r>
          </a:p>
          <a:p>
            <a:r>
              <a:rPr lang="fr-FR" sz="1400" dirty="0" err="1"/>
              <a:t>selectivity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7573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992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Learning </a:t>
            </a:r>
            <a:r>
              <a:rPr lang="fr-FR" dirty="0" err="1"/>
              <a:t>rules</a:t>
            </a:r>
            <a:endParaRPr lang="fr-FR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754102" y="1182164"/>
            <a:ext cx="71865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Boltzmann </a:t>
            </a:r>
            <a:r>
              <a:rPr lang="fr-FR" dirty="0" err="1"/>
              <a:t>learning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Works on </a:t>
            </a:r>
            <a:r>
              <a:rPr lang="fr-FR" dirty="0" err="1"/>
              <a:t>symmetric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networks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stochastic</a:t>
            </a:r>
            <a:r>
              <a:rPr lang="fr-FR" dirty="0"/>
              <a:t> unit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Output </a:t>
            </a:r>
            <a:r>
              <a:rPr lang="fr-FR" dirty="0" err="1"/>
              <a:t>based</a:t>
            </a:r>
            <a:r>
              <a:rPr lang="fr-FR" dirty="0"/>
              <a:t> on Boltzmann distribution of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mechanics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Two</a:t>
            </a:r>
            <a:r>
              <a:rPr lang="fr-FR" dirty="0"/>
              <a:t> modes </a:t>
            </a:r>
            <a:r>
              <a:rPr lang="fr-FR" dirty="0" err="1"/>
              <a:t>exist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fr-FR" dirty="0"/>
          </a:p>
          <a:p>
            <a:pPr marL="1257300" lvl="2" indent="-342900">
              <a:buFont typeface="+mj-lt"/>
              <a:buAutoNum type="arabicPeriod"/>
            </a:pPr>
            <a:r>
              <a:rPr lang="fr-FR" dirty="0" err="1"/>
              <a:t>Clamped</a:t>
            </a:r>
            <a:r>
              <a:rPr lang="fr-FR" dirty="0"/>
              <a:t>: </a:t>
            </a:r>
            <a:r>
              <a:rPr lang="fr-FR" dirty="0" err="1"/>
              <a:t>fixed</a:t>
            </a:r>
            <a:r>
              <a:rPr lang="fr-FR" dirty="0"/>
              <a:t> to </a:t>
            </a:r>
            <a:r>
              <a:rPr lang="fr-FR" dirty="0" err="1"/>
              <a:t>specific</a:t>
            </a:r>
            <a:r>
              <a:rPr lang="fr-FR" dirty="0"/>
              <a:t> states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dirty="0"/>
              <a:t>Free-</a:t>
            </a:r>
            <a:r>
              <a:rPr lang="fr-FR" dirty="0" err="1"/>
              <a:t>runing</a:t>
            </a:r>
            <a:r>
              <a:rPr lang="fr-FR" dirty="0"/>
              <a:t>: </a:t>
            </a:r>
            <a:r>
              <a:rPr lang="fr-FR" dirty="0" err="1"/>
              <a:t>Adjust</a:t>
            </a:r>
            <a:r>
              <a:rPr lang="fr-FR" dirty="0"/>
              <a:t> </a:t>
            </a:r>
            <a:r>
              <a:rPr lang="fr-FR" dirty="0" err="1"/>
              <a:t>weight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clamped</a:t>
            </a:r>
            <a:r>
              <a:rPr lang="fr-FR" dirty="0"/>
              <a:t> states </a:t>
            </a:r>
            <a:r>
              <a:rPr lang="fr-FR" dirty="0" err="1"/>
              <a:t>satisfy</a:t>
            </a:r>
            <a:r>
              <a:rPr lang="fr-FR" dirty="0"/>
              <a:t> PDF</a:t>
            </a:r>
          </a:p>
        </p:txBody>
      </p:sp>
      <p:pic>
        <p:nvPicPr>
          <p:cNvPr id="31" name="Image 30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6766079" y="7081344"/>
            <a:ext cx="435876" cy="3869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4102" y="3418504"/>
            <a:ext cx="63530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fr-FR" dirty="0" err="1"/>
              <a:t>Competitive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Unlike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neurons</a:t>
            </a:r>
            <a:r>
              <a:rPr lang="fr-FR" dirty="0"/>
              <a:t> </a:t>
            </a:r>
            <a:r>
              <a:rPr lang="fr-FR" dirty="0" err="1"/>
              <a:t>compete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Only</a:t>
            </a:r>
            <a:r>
              <a:rPr lang="fr-FR" dirty="0"/>
              <a:t> one output unit </a:t>
            </a:r>
            <a:r>
              <a:rPr lang="fr-FR" dirty="0" err="1"/>
              <a:t>is</a:t>
            </a:r>
            <a:r>
              <a:rPr lang="fr-FR" dirty="0"/>
              <a:t> active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time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Each</a:t>
            </a:r>
            <a:r>
              <a:rPr lang="fr-FR" dirty="0"/>
              <a:t> output </a:t>
            </a:r>
            <a:r>
              <a:rPr lang="fr-FR" dirty="0" err="1"/>
              <a:t>connected</a:t>
            </a:r>
            <a:r>
              <a:rPr lang="fr-FR" dirty="0"/>
              <a:t> to all inputs and all </a:t>
            </a:r>
            <a:r>
              <a:rPr lang="fr-FR" dirty="0" err="1"/>
              <a:t>other</a:t>
            </a:r>
            <a:r>
              <a:rPr lang="fr-FR" dirty="0"/>
              <a:t> outputs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This </a:t>
            </a:r>
            <a:r>
              <a:rPr lang="fr-FR" dirty="0" err="1"/>
              <a:t>implies</a:t>
            </a:r>
            <a:r>
              <a:rPr lang="fr-FR" dirty="0"/>
              <a:t> </a:t>
            </a:r>
            <a:r>
              <a:rPr lang="fr-FR" dirty="0" err="1"/>
              <a:t>inhibitory</a:t>
            </a:r>
            <a:r>
              <a:rPr lang="fr-FR" dirty="0"/>
              <a:t> </a:t>
            </a:r>
            <a:r>
              <a:rPr lang="fr-FR" dirty="0" err="1"/>
              <a:t>weights</a:t>
            </a:r>
            <a:r>
              <a:rPr lang="fr-FR" dirty="0"/>
              <a:t> and self-feedback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/>
              <a:t>The unit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largest</a:t>
            </a:r>
            <a:r>
              <a:rPr lang="fr-FR" dirty="0"/>
              <a:t> output </a:t>
            </a:r>
            <a:r>
              <a:rPr lang="fr-FR" dirty="0" err="1"/>
              <a:t>wins</a:t>
            </a:r>
            <a:endParaRPr lang="fr-FR" dirty="0"/>
          </a:p>
          <a:p>
            <a:pPr marL="800100" lvl="1" indent="-342900">
              <a:buFont typeface="+mj-lt"/>
              <a:buAutoNum type="arabicPeriod"/>
            </a:pPr>
            <a:r>
              <a:rPr lang="fr-FR" dirty="0" err="1"/>
              <a:t>Implies</a:t>
            </a:r>
            <a:r>
              <a:rPr lang="fr-FR" dirty="0"/>
              <a:t> </a:t>
            </a:r>
            <a:r>
              <a:rPr lang="fr-FR" dirty="0" err="1"/>
              <a:t>tradeoff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plasticity</a:t>
            </a:r>
            <a:r>
              <a:rPr lang="fr-FR" dirty="0"/>
              <a:t> and </a:t>
            </a:r>
            <a:r>
              <a:rPr lang="fr-FR" dirty="0" err="1"/>
              <a:t>stability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98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24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12" name="NN - Demo spee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967" y="430310"/>
            <a:ext cx="7581254" cy="56859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53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514674" y="227604"/>
            <a:ext cx="7787368" cy="654264"/>
          </a:xfrm>
        </p:spPr>
        <p:txBody>
          <a:bodyPr>
            <a:normAutofit fontScale="90000"/>
          </a:bodyPr>
          <a:lstStyle/>
          <a:p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421457" y="1539060"/>
            <a:ext cx="2046577" cy="4303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Neural networks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424623" y="2636127"/>
            <a:ext cx="1700014" cy="4303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Feed-forward</a:t>
            </a:r>
            <a:endParaRPr lang="fr-FR" sz="1600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83418" y="3838145"/>
            <a:ext cx="1098497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Single-layer</a:t>
            </a:r>
          </a:p>
          <a:p>
            <a:pPr algn="ctr"/>
            <a:r>
              <a:rPr lang="fr-FR" sz="1400" dirty="0"/>
              <a:t>perceptron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1501197" y="3838145"/>
            <a:ext cx="1098497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Multilayer</a:t>
            </a:r>
            <a:endParaRPr lang="fr-FR" sz="1400" dirty="0"/>
          </a:p>
          <a:p>
            <a:pPr algn="ctr"/>
            <a:r>
              <a:rPr lang="fr-FR" sz="1400" dirty="0"/>
              <a:t>perceptron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692626" y="3840118"/>
            <a:ext cx="1098497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Radial Basis </a:t>
            </a:r>
            <a:r>
              <a:rPr lang="fr-FR" sz="1400" dirty="0" err="1"/>
              <a:t>Functions</a:t>
            </a:r>
            <a:endParaRPr lang="fr-FR" sz="14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124637" y="3838145"/>
            <a:ext cx="1177802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Competitive</a:t>
            </a:r>
            <a:endParaRPr lang="fr-FR" sz="1400" dirty="0"/>
          </a:p>
          <a:p>
            <a:pPr algn="ctr"/>
            <a:r>
              <a:rPr lang="fr-FR" sz="1400" dirty="0"/>
              <a:t>networks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412859" y="3838145"/>
            <a:ext cx="1002079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Kohonen’s</a:t>
            </a:r>
            <a:endParaRPr lang="fr-FR" sz="1400" dirty="0"/>
          </a:p>
          <a:p>
            <a:pPr algn="ctr"/>
            <a:r>
              <a:rPr lang="fr-FR" sz="1400" dirty="0"/>
              <a:t>SOM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6514863" y="3838145"/>
            <a:ext cx="1002079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Hopfield</a:t>
            </a:r>
            <a:endParaRPr lang="fr-FR" sz="1400" dirty="0"/>
          </a:p>
          <a:p>
            <a:pPr algn="ctr"/>
            <a:r>
              <a:rPr lang="fr-FR" sz="1400" dirty="0"/>
              <a:t>network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7628951" y="3838145"/>
            <a:ext cx="1002079" cy="501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ART </a:t>
            </a:r>
            <a:r>
              <a:rPr lang="fr-FR" sz="1400" dirty="0" err="1"/>
              <a:t>models</a:t>
            </a:r>
            <a:endParaRPr lang="fr-FR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4493536" y="2636127"/>
            <a:ext cx="1948996" cy="4303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Recurrent</a:t>
            </a:r>
            <a:r>
              <a:rPr lang="fr-FR" sz="1600" dirty="0"/>
              <a:t>/feedback</a:t>
            </a:r>
          </a:p>
        </p:txBody>
      </p:sp>
      <p:cxnSp>
        <p:nvCxnSpPr>
          <p:cNvPr id="20" name="Connecteur droit avec flèche 19"/>
          <p:cNvCxnSpPr>
            <a:stCxn id="9" idx="2"/>
            <a:endCxn id="10" idx="0"/>
          </p:cNvCxnSpPr>
          <p:nvPr/>
        </p:nvCxnSpPr>
        <p:spPr>
          <a:xfrm flipH="1">
            <a:off x="3274630" y="1969407"/>
            <a:ext cx="1170116" cy="666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9" idx="2"/>
            <a:endCxn id="18" idx="0"/>
          </p:cNvCxnSpPr>
          <p:nvPr/>
        </p:nvCxnSpPr>
        <p:spPr>
          <a:xfrm>
            <a:off x="4444746" y="1969407"/>
            <a:ext cx="1023288" cy="666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0" idx="2"/>
            <a:endCxn id="11" idx="0"/>
          </p:cNvCxnSpPr>
          <p:nvPr/>
        </p:nvCxnSpPr>
        <p:spPr>
          <a:xfrm flipH="1">
            <a:off x="832667" y="3066474"/>
            <a:ext cx="2441963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0" idx="2"/>
            <a:endCxn id="12" idx="0"/>
          </p:cNvCxnSpPr>
          <p:nvPr/>
        </p:nvCxnSpPr>
        <p:spPr>
          <a:xfrm flipH="1">
            <a:off x="2050446" y="3066474"/>
            <a:ext cx="1224184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0" idx="2"/>
            <a:endCxn id="13" idx="0"/>
          </p:cNvCxnSpPr>
          <p:nvPr/>
        </p:nvCxnSpPr>
        <p:spPr>
          <a:xfrm flipH="1">
            <a:off x="3241875" y="3066474"/>
            <a:ext cx="32755" cy="773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8" idx="2"/>
            <a:endCxn id="14" idx="0"/>
          </p:cNvCxnSpPr>
          <p:nvPr/>
        </p:nvCxnSpPr>
        <p:spPr>
          <a:xfrm flipH="1">
            <a:off x="4713538" y="3066474"/>
            <a:ext cx="754496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8" idx="2"/>
            <a:endCxn id="15" idx="0"/>
          </p:cNvCxnSpPr>
          <p:nvPr/>
        </p:nvCxnSpPr>
        <p:spPr>
          <a:xfrm>
            <a:off x="5468034" y="3066474"/>
            <a:ext cx="445865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8" idx="2"/>
            <a:endCxn id="16" idx="0"/>
          </p:cNvCxnSpPr>
          <p:nvPr/>
        </p:nvCxnSpPr>
        <p:spPr>
          <a:xfrm>
            <a:off x="5468034" y="3066474"/>
            <a:ext cx="1547869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stCxn id="18" idx="2"/>
            <a:endCxn id="17" idx="0"/>
          </p:cNvCxnSpPr>
          <p:nvPr/>
        </p:nvCxnSpPr>
        <p:spPr>
          <a:xfrm>
            <a:off x="5468034" y="3066474"/>
            <a:ext cx="2661957" cy="771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Image 36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33" b="74064"/>
          <a:stretch/>
        </p:blipFill>
        <p:spPr>
          <a:xfrm>
            <a:off x="832667" y="1421643"/>
            <a:ext cx="2170838" cy="1144129"/>
          </a:xfrm>
          <a:prstGeom prst="rect">
            <a:avLst/>
          </a:prstGeom>
        </p:spPr>
      </p:pic>
      <p:pic>
        <p:nvPicPr>
          <p:cNvPr id="38" name="Image 37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1" t="3081" r="-608" b="70983"/>
          <a:stretch/>
        </p:blipFill>
        <p:spPr>
          <a:xfrm>
            <a:off x="5922371" y="1401447"/>
            <a:ext cx="2209157" cy="1164325"/>
          </a:xfrm>
          <a:prstGeom prst="rect">
            <a:avLst/>
          </a:prstGeom>
        </p:spPr>
      </p:pic>
      <p:pic>
        <p:nvPicPr>
          <p:cNvPr id="39" name="Image 38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26155" r="83177" b="47909"/>
          <a:stretch/>
        </p:blipFill>
        <p:spPr>
          <a:xfrm>
            <a:off x="438154" y="4651746"/>
            <a:ext cx="1009704" cy="1009605"/>
          </a:xfrm>
          <a:prstGeom prst="rect">
            <a:avLst/>
          </a:prstGeom>
        </p:spPr>
      </p:pic>
      <p:pic>
        <p:nvPicPr>
          <p:cNvPr id="40" name="Image 39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2" t="26425" r="58060" b="47639"/>
          <a:stretch/>
        </p:blipFill>
        <p:spPr>
          <a:xfrm>
            <a:off x="1934019" y="4584105"/>
            <a:ext cx="1571397" cy="1245146"/>
          </a:xfrm>
          <a:prstGeom prst="rect">
            <a:avLst/>
          </a:prstGeom>
        </p:spPr>
      </p:pic>
      <p:pic>
        <p:nvPicPr>
          <p:cNvPr id="41" name="Image 40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0" t="30201" r="35597" b="43194"/>
          <a:stretch/>
        </p:blipFill>
        <p:spPr>
          <a:xfrm>
            <a:off x="4235061" y="4621049"/>
            <a:ext cx="977943" cy="1035641"/>
          </a:xfrm>
          <a:prstGeom prst="rect">
            <a:avLst/>
          </a:prstGeom>
        </p:spPr>
      </p:pic>
      <p:pic>
        <p:nvPicPr>
          <p:cNvPr id="42" name="Image 41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8" t="29151" r="8205" b="32289"/>
          <a:stretch/>
        </p:blipFill>
        <p:spPr>
          <a:xfrm>
            <a:off x="5412859" y="4563113"/>
            <a:ext cx="920500" cy="1261343"/>
          </a:xfrm>
          <a:prstGeom prst="rect">
            <a:avLst/>
          </a:prstGeom>
        </p:spPr>
      </p:pic>
      <p:pic>
        <p:nvPicPr>
          <p:cNvPr id="43" name="Image 42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2" t="65554" r="30253" b="-4114"/>
          <a:stretch/>
        </p:blipFill>
        <p:spPr>
          <a:xfrm>
            <a:off x="6453027" y="4479145"/>
            <a:ext cx="1215513" cy="1218618"/>
          </a:xfrm>
          <a:prstGeom prst="rect">
            <a:avLst/>
          </a:prstGeom>
        </p:spPr>
      </p:pic>
      <p:pic>
        <p:nvPicPr>
          <p:cNvPr id="44" name="Image 43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69398" r="4593" b="4564"/>
          <a:stretch/>
        </p:blipFill>
        <p:spPr>
          <a:xfrm>
            <a:off x="7755702" y="4732020"/>
            <a:ext cx="841539" cy="8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Different</a:t>
            </a:r>
            <a:r>
              <a:rPr lang="fr-FR" dirty="0"/>
              <a:t> architectures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0390" y="1180277"/>
            <a:ext cx="50706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ym typeface="Wingdings"/>
              </a:rPr>
              <a:t>Radial Basis </a:t>
            </a:r>
            <a:r>
              <a:rPr lang="fr-FR" sz="2000" b="1" dirty="0" err="1">
                <a:sym typeface="Wingdings"/>
              </a:rPr>
              <a:t>Function</a:t>
            </a:r>
            <a:r>
              <a:rPr lang="fr-FR" sz="2000" b="1" dirty="0">
                <a:sym typeface="Wingdings"/>
              </a:rPr>
              <a:t> (RBF) Network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Special</a:t>
            </a:r>
            <a:r>
              <a:rPr lang="fr-FR" sz="2000" dirty="0">
                <a:sym typeface="Wingdings"/>
              </a:rPr>
              <a:t> case of </a:t>
            </a:r>
            <a:r>
              <a:rPr lang="fr-FR" sz="2000" dirty="0" err="1">
                <a:sym typeface="Wingdings"/>
              </a:rPr>
              <a:t>feed-forward</a:t>
            </a:r>
            <a:r>
              <a:rPr lang="fr-FR" sz="2000" dirty="0">
                <a:sym typeface="Wingdings"/>
              </a:rPr>
              <a:t> network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Follows</a:t>
            </a:r>
            <a:r>
              <a:rPr lang="fr-FR" sz="2000" dirty="0">
                <a:sym typeface="Wingdings"/>
              </a:rPr>
              <a:t> the </a:t>
            </a:r>
            <a:r>
              <a:rPr lang="fr-FR" sz="2000" dirty="0" err="1">
                <a:sym typeface="Wingdings"/>
              </a:rPr>
              <a:t>multilayer</a:t>
            </a:r>
            <a:r>
              <a:rPr lang="fr-FR" sz="2000" dirty="0">
                <a:sym typeface="Wingdings"/>
              </a:rPr>
              <a:t> perceptron structure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Usually</a:t>
            </a:r>
            <a:r>
              <a:rPr lang="fr-FR" sz="2000" dirty="0">
                <a:sym typeface="Wingdings"/>
              </a:rPr>
              <a:t> 2 </a:t>
            </a:r>
            <a:r>
              <a:rPr lang="fr-FR" sz="2000" dirty="0" err="1">
                <a:sym typeface="Wingdings"/>
              </a:rPr>
              <a:t>layers</a:t>
            </a:r>
            <a:r>
              <a:rPr lang="fr-FR" sz="2000" dirty="0">
                <a:sym typeface="Wingdings"/>
              </a:rPr>
              <a:t> architecture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Activation </a:t>
            </a:r>
            <a:r>
              <a:rPr lang="fr-FR" sz="2000" dirty="0" err="1">
                <a:sym typeface="Wingdings"/>
              </a:rPr>
              <a:t>function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is</a:t>
            </a:r>
            <a:r>
              <a:rPr lang="fr-FR" sz="2000" dirty="0">
                <a:sym typeface="Wingdings"/>
              </a:rPr>
              <a:t> a </a:t>
            </a:r>
            <a:r>
              <a:rPr lang="fr-FR" sz="2000" b="1" dirty="0" err="1">
                <a:sym typeface="Wingdings"/>
              </a:rPr>
              <a:t>gaussian</a:t>
            </a:r>
            <a:r>
              <a:rPr lang="fr-FR" sz="2000" b="1" dirty="0">
                <a:sym typeface="Wingdings"/>
              </a:rPr>
              <a:t> </a:t>
            </a:r>
            <a:r>
              <a:rPr lang="fr-FR" sz="2000" b="1" dirty="0" err="1">
                <a:sym typeface="Wingdings"/>
              </a:rPr>
              <a:t>kernel</a:t>
            </a:r>
            <a:endParaRPr lang="fr-FR" sz="2000" b="1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Both</a:t>
            </a:r>
            <a:r>
              <a:rPr lang="fr-FR" sz="2000" dirty="0">
                <a:sym typeface="Wingdings"/>
              </a:rPr>
              <a:t>       and       must </a:t>
            </a:r>
            <a:r>
              <a:rPr lang="fr-FR" sz="2000" dirty="0" err="1">
                <a:sym typeface="Wingdings"/>
              </a:rPr>
              <a:t>be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learned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2-step </a:t>
            </a:r>
            <a:r>
              <a:rPr lang="fr-FR" sz="2000" dirty="0" err="1">
                <a:sym typeface="Wingdings"/>
              </a:rPr>
              <a:t>hybrid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learning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strategy</a:t>
            </a:r>
            <a:endParaRPr lang="fr-FR" sz="2000" dirty="0">
              <a:sym typeface="Wingding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fr-FR" sz="2000" dirty="0" err="1">
                <a:sym typeface="Wingdings"/>
              </a:rPr>
              <a:t>Unsupervised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clustering</a:t>
            </a:r>
            <a:r>
              <a:rPr lang="fr-FR" sz="2000" dirty="0">
                <a:sym typeface="Wingdings"/>
              </a:rPr>
              <a:t> for      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000" dirty="0" err="1">
                <a:sym typeface="Wingdings"/>
              </a:rPr>
              <a:t>Supervised</a:t>
            </a:r>
            <a:r>
              <a:rPr lang="fr-FR" sz="2000" dirty="0">
                <a:sym typeface="Wingdings"/>
              </a:rPr>
              <a:t> Least </a:t>
            </a:r>
            <a:r>
              <a:rPr lang="fr-FR" sz="2000" dirty="0" err="1">
                <a:sym typeface="Wingdings"/>
              </a:rPr>
              <a:t>Mean</a:t>
            </a:r>
            <a:r>
              <a:rPr lang="fr-FR" sz="2000" dirty="0">
                <a:sym typeface="Wingdings"/>
              </a:rPr>
              <a:t> Squares (LMS)</a:t>
            </a:r>
          </a:p>
        </p:txBody>
      </p:sp>
      <p:pic>
        <p:nvPicPr>
          <p:cNvPr id="9" name="Image 8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2" t="26425" r="58060" b="47639"/>
          <a:stretch/>
        </p:blipFill>
        <p:spPr>
          <a:xfrm>
            <a:off x="6553200" y="1168402"/>
            <a:ext cx="1571397" cy="1245146"/>
          </a:xfrm>
          <a:prstGeom prst="rect">
            <a:avLst/>
          </a:prstGeom>
        </p:spPr>
      </p:pic>
      <p:pic>
        <p:nvPicPr>
          <p:cNvPr id="8" name="Imag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26" y="2880366"/>
            <a:ext cx="225974" cy="172170"/>
          </a:xfrm>
          <a:prstGeom prst="rect">
            <a:avLst/>
          </a:prstGeom>
        </p:spPr>
      </p:pic>
      <p:pic>
        <p:nvPicPr>
          <p:cNvPr id="11" name="Imag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04" y="2881649"/>
            <a:ext cx="204452" cy="161410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6281348" y="2751979"/>
            <a:ext cx="2223729" cy="1037668"/>
            <a:chOff x="517524" y="4115678"/>
            <a:chExt cx="1225923" cy="644533"/>
          </a:xfrm>
        </p:grpSpPr>
        <p:cxnSp>
          <p:nvCxnSpPr>
            <p:cNvPr id="15" name="Connecteur droit avec flèche 14"/>
            <p:cNvCxnSpPr/>
            <p:nvPr/>
          </p:nvCxnSpPr>
          <p:spPr>
            <a:xfrm flipV="1">
              <a:off x="712438" y="4115678"/>
              <a:ext cx="0" cy="636546"/>
            </a:xfrm>
            <a:prstGeom prst="straightConnector1">
              <a:avLst/>
            </a:prstGeom>
            <a:ln w="9525" cmpd="sng"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517524" y="4752221"/>
              <a:ext cx="1225923" cy="7990"/>
            </a:xfrm>
            <a:prstGeom prst="straightConnector1">
              <a:avLst/>
            </a:prstGeom>
            <a:ln w="9525" cmpd="sng"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orme libre 13"/>
          <p:cNvSpPr/>
          <p:nvPr/>
        </p:nvSpPr>
        <p:spPr>
          <a:xfrm>
            <a:off x="6281073" y="3006563"/>
            <a:ext cx="1957970" cy="758891"/>
          </a:xfrm>
          <a:custGeom>
            <a:avLst/>
            <a:gdLst>
              <a:gd name="connsiteX0" fmla="*/ 0 w 1232968"/>
              <a:gd name="connsiteY0" fmla="*/ 517817 h 517817"/>
              <a:gd name="connsiteX1" fmla="*/ 493188 w 1232968"/>
              <a:gd name="connsiteY1" fmla="*/ 406856 h 517817"/>
              <a:gd name="connsiteX2" fmla="*/ 776770 w 1232968"/>
              <a:gd name="connsiteY2" fmla="*/ 86303 h 517817"/>
              <a:gd name="connsiteX3" fmla="*/ 1232968 w 1232968"/>
              <a:gd name="connsiteY3" fmla="*/ 0 h 517817"/>
              <a:gd name="connsiteX0" fmla="*/ 0 w 1216176"/>
              <a:gd name="connsiteY0" fmla="*/ 510518 h 510518"/>
              <a:gd name="connsiteX1" fmla="*/ 493188 w 1216176"/>
              <a:gd name="connsiteY1" fmla="*/ 399557 h 510518"/>
              <a:gd name="connsiteX2" fmla="*/ 776770 w 1216176"/>
              <a:gd name="connsiteY2" fmla="*/ 79004 h 510518"/>
              <a:gd name="connsiteX3" fmla="*/ 1216176 w 1216176"/>
              <a:gd name="connsiteY3" fmla="*/ 0 h 510518"/>
              <a:gd name="connsiteX0" fmla="*/ 0 w 1216176"/>
              <a:gd name="connsiteY0" fmla="*/ 511274 h 511274"/>
              <a:gd name="connsiteX1" fmla="*/ 493188 w 1216176"/>
              <a:gd name="connsiteY1" fmla="*/ 400313 h 511274"/>
              <a:gd name="connsiteX2" fmla="*/ 654748 w 1216176"/>
              <a:gd name="connsiteY2" fmla="*/ 55857 h 511274"/>
              <a:gd name="connsiteX3" fmla="*/ 1216176 w 1216176"/>
              <a:gd name="connsiteY3" fmla="*/ 756 h 511274"/>
              <a:gd name="connsiteX0" fmla="*/ 0 w 1216176"/>
              <a:gd name="connsiteY0" fmla="*/ 513056 h 513056"/>
              <a:gd name="connsiteX1" fmla="*/ 493188 w 1216176"/>
              <a:gd name="connsiteY1" fmla="*/ 402095 h 513056"/>
              <a:gd name="connsiteX2" fmla="*/ 654748 w 1216176"/>
              <a:gd name="connsiteY2" fmla="*/ 57639 h 513056"/>
              <a:gd name="connsiteX3" fmla="*/ 894483 w 1216176"/>
              <a:gd name="connsiteY3" fmla="*/ 4598 h 513056"/>
              <a:gd name="connsiteX4" fmla="*/ 1216176 w 1216176"/>
              <a:gd name="connsiteY4" fmla="*/ 2538 h 513056"/>
              <a:gd name="connsiteX0" fmla="*/ 0 w 1216176"/>
              <a:gd name="connsiteY0" fmla="*/ 510518 h 510518"/>
              <a:gd name="connsiteX1" fmla="*/ 493188 w 1216176"/>
              <a:gd name="connsiteY1" fmla="*/ 399557 h 510518"/>
              <a:gd name="connsiteX2" fmla="*/ 654748 w 1216176"/>
              <a:gd name="connsiteY2" fmla="*/ 55101 h 510518"/>
              <a:gd name="connsiteX3" fmla="*/ 845674 w 1216176"/>
              <a:gd name="connsiteY3" fmla="*/ 392479 h 510518"/>
              <a:gd name="connsiteX4" fmla="*/ 1216176 w 1216176"/>
              <a:gd name="connsiteY4" fmla="*/ 0 h 510518"/>
              <a:gd name="connsiteX0" fmla="*/ 0 w 1216176"/>
              <a:gd name="connsiteY0" fmla="*/ 510518 h 510518"/>
              <a:gd name="connsiteX1" fmla="*/ 411840 w 1216176"/>
              <a:gd name="connsiteY1" fmla="*/ 399557 h 510518"/>
              <a:gd name="connsiteX2" fmla="*/ 654748 w 1216176"/>
              <a:gd name="connsiteY2" fmla="*/ 55101 h 510518"/>
              <a:gd name="connsiteX3" fmla="*/ 845674 w 1216176"/>
              <a:gd name="connsiteY3" fmla="*/ 392479 h 510518"/>
              <a:gd name="connsiteX4" fmla="*/ 1216176 w 1216176"/>
              <a:gd name="connsiteY4" fmla="*/ 0 h 510518"/>
              <a:gd name="connsiteX0" fmla="*/ 0 w 1216176"/>
              <a:gd name="connsiteY0" fmla="*/ 510518 h 510518"/>
              <a:gd name="connsiteX1" fmla="*/ 411840 w 1216176"/>
              <a:gd name="connsiteY1" fmla="*/ 399557 h 510518"/>
              <a:gd name="connsiteX2" fmla="*/ 654748 w 1216176"/>
              <a:gd name="connsiteY2" fmla="*/ 55101 h 510518"/>
              <a:gd name="connsiteX3" fmla="*/ 845674 w 1216176"/>
              <a:gd name="connsiteY3" fmla="*/ 392479 h 510518"/>
              <a:gd name="connsiteX4" fmla="*/ 1216176 w 1216176"/>
              <a:gd name="connsiteY4" fmla="*/ 0 h 510518"/>
              <a:gd name="connsiteX0" fmla="*/ 0 w 1216176"/>
              <a:gd name="connsiteY0" fmla="*/ 510518 h 510518"/>
              <a:gd name="connsiteX1" fmla="*/ 411840 w 1216176"/>
              <a:gd name="connsiteY1" fmla="*/ 399557 h 510518"/>
              <a:gd name="connsiteX2" fmla="*/ 654748 w 1216176"/>
              <a:gd name="connsiteY2" fmla="*/ 55101 h 510518"/>
              <a:gd name="connsiteX3" fmla="*/ 845674 w 1216176"/>
              <a:gd name="connsiteY3" fmla="*/ 392479 h 510518"/>
              <a:gd name="connsiteX4" fmla="*/ 1216176 w 1216176"/>
              <a:gd name="connsiteY4" fmla="*/ 0 h 510518"/>
              <a:gd name="connsiteX0" fmla="*/ 0 w 1248715"/>
              <a:gd name="connsiteY0" fmla="*/ 455421 h 470775"/>
              <a:gd name="connsiteX1" fmla="*/ 411840 w 1248715"/>
              <a:gd name="connsiteY1" fmla="*/ 344460 h 470775"/>
              <a:gd name="connsiteX2" fmla="*/ 654748 w 1248715"/>
              <a:gd name="connsiteY2" fmla="*/ 4 h 470775"/>
              <a:gd name="connsiteX3" fmla="*/ 845674 w 1248715"/>
              <a:gd name="connsiteY3" fmla="*/ 337382 h 470775"/>
              <a:gd name="connsiteX4" fmla="*/ 1248715 w 1248715"/>
              <a:gd name="connsiteY4" fmla="*/ 470774 h 470775"/>
              <a:gd name="connsiteX0" fmla="*/ 0 w 1248715"/>
              <a:gd name="connsiteY0" fmla="*/ 471356 h 486710"/>
              <a:gd name="connsiteX1" fmla="*/ 411840 w 1248715"/>
              <a:gd name="connsiteY1" fmla="*/ 360395 h 486710"/>
              <a:gd name="connsiteX2" fmla="*/ 638478 w 1248715"/>
              <a:gd name="connsiteY2" fmla="*/ 3 h 486710"/>
              <a:gd name="connsiteX3" fmla="*/ 845674 w 1248715"/>
              <a:gd name="connsiteY3" fmla="*/ 353317 h 486710"/>
              <a:gd name="connsiteX4" fmla="*/ 1248715 w 1248715"/>
              <a:gd name="connsiteY4" fmla="*/ 486709 h 486710"/>
              <a:gd name="connsiteX0" fmla="*/ 0 w 1248715"/>
              <a:gd name="connsiteY0" fmla="*/ 471373 h 486727"/>
              <a:gd name="connsiteX1" fmla="*/ 411840 w 1248715"/>
              <a:gd name="connsiteY1" fmla="*/ 360412 h 486727"/>
              <a:gd name="connsiteX2" fmla="*/ 638478 w 1248715"/>
              <a:gd name="connsiteY2" fmla="*/ 20 h 486727"/>
              <a:gd name="connsiteX3" fmla="*/ 861944 w 1248715"/>
              <a:gd name="connsiteY3" fmla="*/ 377237 h 486727"/>
              <a:gd name="connsiteX4" fmla="*/ 1248715 w 1248715"/>
              <a:gd name="connsiteY4" fmla="*/ 486726 h 486727"/>
              <a:gd name="connsiteX0" fmla="*/ 0 w 1248715"/>
              <a:gd name="connsiteY0" fmla="*/ 471373 h 486727"/>
              <a:gd name="connsiteX1" fmla="*/ 411840 w 1248715"/>
              <a:gd name="connsiteY1" fmla="*/ 360412 h 486727"/>
              <a:gd name="connsiteX2" fmla="*/ 638478 w 1248715"/>
              <a:gd name="connsiteY2" fmla="*/ 20 h 486727"/>
              <a:gd name="connsiteX3" fmla="*/ 861944 w 1248715"/>
              <a:gd name="connsiteY3" fmla="*/ 377237 h 486727"/>
              <a:gd name="connsiteX4" fmla="*/ 1248715 w 1248715"/>
              <a:gd name="connsiteY4" fmla="*/ 486726 h 486727"/>
              <a:gd name="connsiteX0" fmla="*/ 0 w 1248715"/>
              <a:gd name="connsiteY0" fmla="*/ 471373 h 486728"/>
              <a:gd name="connsiteX1" fmla="*/ 411840 w 1248715"/>
              <a:gd name="connsiteY1" fmla="*/ 360412 h 486728"/>
              <a:gd name="connsiteX2" fmla="*/ 638478 w 1248715"/>
              <a:gd name="connsiteY2" fmla="*/ 20 h 486728"/>
              <a:gd name="connsiteX3" fmla="*/ 861944 w 1248715"/>
              <a:gd name="connsiteY3" fmla="*/ 377237 h 486728"/>
              <a:gd name="connsiteX4" fmla="*/ 1248715 w 1248715"/>
              <a:gd name="connsiteY4" fmla="*/ 486726 h 486728"/>
              <a:gd name="connsiteX0" fmla="*/ 0 w 1248715"/>
              <a:gd name="connsiteY0" fmla="*/ 471568 h 486923"/>
              <a:gd name="connsiteX1" fmla="*/ 303986 w 1248715"/>
              <a:gd name="connsiteY1" fmla="*/ 325388 h 486923"/>
              <a:gd name="connsiteX2" fmla="*/ 638478 w 1248715"/>
              <a:gd name="connsiteY2" fmla="*/ 215 h 486923"/>
              <a:gd name="connsiteX3" fmla="*/ 861944 w 1248715"/>
              <a:gd name="connsiteY3" fmla="*/ 377432 h 486923"/>
              <a:gd name="connsiteX4" fmla="*/ 1248715 w 1248715"/>
              <a:gd name="connsiteY4" fmla="*/ 486921 h 486923"/>
              <a:gd name="connsiteX0" fmla="*/ 0 w 1248715"/>
              <a:gd name="connsiteY0" fmla="*/ 471377 h 486730"/>
              <a:gd name="connsiteX1" fmla="*/ 303986 w 1248715"/>
              <a:gd name="connsiteY1" fmla="*/ 325197 h 486730"/>
              <a:gd name="connsiteX2" fmla="*/ 638478 w 1248715"/>
              <a:gd name="connsiteY2" fmla="*/ 24 h 486730"/>
              <a:gd name="connsiteX3" fmla="*/ 969799 w 1248715"/>
              <a:gd name="connsiteY3" fmla="*/ 342021 h 486730"/>
              <a:gd name="connsiteX4" fmla="*/ 1248715 w 1248715"/>
              <a:gd name="connsiteY4" fmla="*/ 486730 h 486730"/>
              <a:gd name="connsiteX0" fmla="*/ 0 w 1248715"/>
              <a:gd name="connsiteY0" fmla="*/ 471375 h 486729"/>
              <a:gd name="connsiteX1" fmla="*/ 303986 w 1248715"/>
              <a:gd name="connsiteY1" fmla="*/ 325195 h 486729"/>
              <a:gd name="connsiteX2" fmla="*/ 638478 w 1248715"/>
              <a:gd name="connsiteY2" fmla="*/ 22 h 486729"/>
              <a:gd name="connsiteX3" fmla="*/ 969799 w 1248715"/>
              <a:gd name="connsiteY3" fmla="*/ 342019 h 486729"/>
              <a:gd name="connsiteX4" fmla="*/ 1248715 w 1248715"/>
              <a:gd name="connsiteY4" fmla="*/ 486728 h 486729"/>
              <a:gd name="connsiteX0" fmla="*/ 0 w 1241524"/>
              <a:gd name="connsiteY0" fmla="*/ 471375 h 471375"/>
              <a:gd name="connsiteX1" fmla="*/ 303986 w 1241524"/>
              <a:gd name="connsiteY1" fmla="*/ 325195 h 471375"/>
              <a:gd name="connsiteX2" fmla="*/ 638478 w 1241524"/>
              <a:gd name="connsiteY2" fmla="*/ 22 h 471375"/>
              <a:gd name="connsiteX3" fmla="*/ 969799 w 1241524"/>
              <a:gd name="connsiteY3" fmla="*/ 342019 h 471375"/>
              <a:gd name="connsiteX4" fmla="*/ 1241524 w 1241524"/>
              <a:gd name="connsiteY4" fmla="*/ 465596 h 471375"/>
              <a:gd name="connsiteX0" fmla="*/ 0 w 1241524"/>
              <a:gd name="connsiteY0" fmla="*/ 471375 h 471375"/>
              <a:gd name="connsiteX1" fmla="*/ 303986 w 1241524"/>
              <a:gd name="connsiteY1" fmla="*/ 325195 h 471375"/>
              <a:gd name="connsiteX2" fmla="*/ 638478 w 1241524"/>
              <a:gd name="connsiteY2" fmla="*/ 22 h 471375"/>
              <a:gd name="connsiteX3" fmla="*/ 969799 w 1241524"/>
              <a:gd name="connsiteY3" fmla="*/ 342019 h 471375"/>
              <a:gd name="connsiteX4" fmla="*/ 1241524 w 1241524"/>
              <a:gd name="connsiteY4" fmla="*/ 465596 h 471375"/>
              <a:gd name="connsiteX0" fmla="*/ 0 w 1241524"/>
              <a:gd name="connsiteY0" fmla="*/ 471375 h 471375"/>
              <a:gd name="connsiteX1" fmla="*/ 303986 w 1241524"/>
              <a:gd name="connsiteY1" fmla="*/ 325195 h 471375"/>
              <a:gd name="connsiteX2" fmla="*/ 638478 w 1241524"/>
              <a:gd name="connsiteY2" fmla="*/ 22 h 471375"/>
              <a:gd name="connsiteX3" fmla="*/ 969799 w 1241524"/>
              <a:gd name="connsiteY3" fmla="*/ 342019 h 471375"/>
              <a:gd name="connsiteX4" fmla="*/ 1241524 w 1241524"/>
              <a:gd name="connsiteY4" fmla="*/ 465596 h 471375"/>
              <a:gd name="connsiteX0" fmla="*/ 0 w 1241524"/>
              <a:gd name="connsiteY0" fmla="*/ 471375 h 471375"/>
              <a:gd name="connsiteX1" fmla="*/ 303986 w 1241524"/>
              <a:gd name="connsiteY1" fmla="*/ 325195 h 471375"/>
              <a:gd name="connsiteX2" fmla="*/ 638478 w 1241524"/>
              <a:gd name="connsiteY2" fmla="*/ 22 h 471375"/>
              <a:gd name="connsiteX3" fmla="*/ 969799 w 1241524"/>
              <a:gd name="connsiteY3" fmla="*/ 342019 h 471375"/>
              <a:gd name="connsiteX4" fmla="*/ 1241524 w 1241524"/>
              <a:gd name="connsiteY4" fmla="*/ 465596 h 47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1524" h="471375">
                <a:moveTo>
                  <a:pt x="0" y="471375"/>
                </a:moveTo>
                <a:cubicBezTo>
                  <a:pt x="181863" y="451854"/>
                  <a:pt x="233524" y="382622"/>
                  <a:pt x="303986" y="325195"/>
                </a:cubicBezTo>
                <a:cubicBezTo>
                  <a:pt x="374448" y="267768"/>
                  <a:pt x="527509" y="-2782"/>
                  <a:pt x="638478" y="22"/>
                </a:cubicBezTo>
                <a:cubicBezTo>
                  <a:pt x="749447" y="2826"/>
                  <a:pt x="910291" y="290808"/>
                  <a:pt x="969799" y="342019"/>
                </a:cubicBezTo>
                <a:cubicBezTo>
                  <a:pt x="1031196" y="392305"/>
                  <a:pt x="1187909" y="465939"/>
                  <a:pt x="1241524" y="465596"/>
                </a:cubicBezTo>
              </a:path>
            </a:pathLst>
          </a:custGeom>
          <a:ln w="28575" cmpd="sng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/>
          <p:cNvCxnSpPr>
            <a:endCxn id="14" idx="2"/>
          </p:cNvCxnSpPr>
          <p:nvPr/>
        </p:nvCxnSpPr>
        <p:spPr>
          <a:xfrm flipV="1">
            <a:off x="7287997" y="3006598"/>
            <a:ext cx="0" cy="871758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6867384" y="3418384"/>
            <a:ext cx="820890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54" y="3483440"/>
            <a:ext cx="225974" cy="172170"/>
          </a:xfrm>
          <a:prstGeom prst="rect">
            <a:avLst/>
          </a:prstGeom>
        </p:spPr>
      </p:pic>
      <p:pic>
        <p:nvPicPr>
          <p:cNvPr id="26" name="Imag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32" y="3484723"/>
            <a:ext cx="204452" cy="161410"/>
          </a:xfrm>
          <a:prstGeom prst="rect">
            <a:avLst/>
          </a:prstGeom>
        </p:spPr>
      </p:pic>
      <p:pic>
        <p:nvPicPr>
          <p:cNvPr id="27" name="Imag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23" y="3932180"/>
            <a:ext cx="225974" cy="172170"/>
          </a:xfrm>
          <a:prstGeom prst="rect">
            <a:avLst/>
          </a:prstGeom>
        </p:spPr>
      </p:pic>
      <p:pic>
        <p:nvPicPr>
          <p:cNvPr id="28" name="Imag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12" y="3307959"/>
            <a:ext cx="204452" cy="161410"/>
          </a:xfrm>
          <a:prstGeom prst="rect">
            <a:avLst/>
          </a:prstGeom>
        </p:spPr>
      </p:pic>
      <p:pic>
        <p:nvPicPr>
          <p:cNvPr id="29" name="Image 28" descr="neural_network_modeling_of_speech_and_music_signals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5" t="2057" r="49670" b="80548"/>
          <a:stretch/>
        </p:blipFill>
        <p:spPr>
          <a:xfrm>
            <a:off x="1012988" y="4322928"/>
            <a:ext cx="2111212" cy="1731739"/>
          </a:xfrm>
          <a:prstGeom prst="rect">
            <a:avLst/>
          </a:prstGeom>
        </p:spPr>
      </p:pic>
      <p:pic>
        <p:nvPicPr>
          <p:cNvPr id="30" name="Image 29" descr="neural_network_modeling_of_speech_and_music_signals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4" t="2057" r="19185" b="80548"/>
          <a:stretch/>
        </p:blipFill>
        <p:spPr>
          <a:xfrm>
            <a:off x="5995417" y="4322928"/>
            <a:ext cx="2234728" cy="1731739"/>
          </a:xfrm>
          <a:prstGeom prst="rect">
            <a:avLst/>
          </a:prstGeom>
        </p:spPr>
      </p:pic>
      <p:pic>
        <p:nvPicPr>
          <p:cNvPr id="31" name="Image 30" descr="neural_network_modeling_of_speech_and_music_signals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0" r="27169" b="71569"/>
          <a:stretch/>
        </p:blipFill>
        <p:spPr>
          <a:xfrm>
            <a:off x="3137029" y="3816727"/>
            <a:ext cx="2884313" cy="239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Different</a:t>
            </a:r>
            <a:r>
              <a:rPr lang="fr-FR" dirty="0"/>
              <a:t> architectures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10" name="Image 9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1" t="3081" r="-608" b="70983"/>
          <a:stretch/>
        </p:blipFill>
        <p:spPr>
          <a:xfrm>
            <a:off x="6262968" y="1270007"/>
            <a:ext cx="2319573" cy="122251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40390" y="1180277"/>
            <a:ext cx="45448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ym typeface="Wingdings"/>
              </a:rPr>
              <a:t>Recurrent</a:t>
            </a:r>
            <a:r>
              <a:rPr lang="fr-FR" sz="2000" b="1" dirty="0">
                <a:sym typeface="Wingdings"/>
              </a:rPr>
              <a:t>/Feedback Network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Connections </a:t>
            </a:r>
            <a:r>
              <a:rPr lang="fr-FR" sz="2000" dirty="0" err="1">
                <a:sym typeface="Wingdings"/>
              </a:rPr>
              <a:t>can</a:t>
            </a:r>
            <a:r>
              <a:rPr lang="fr-FR" sz="2000" dirty="0">
                <a:sym typeface="Wingdings"/>
              </a:rPr>
              <a:t> go </a:t>
            </a:r>
            <a:r>
              <a:rPr lang="fr-FR" sz="2000" dirty="0" err="1">
                <a:sym typeface="Wingdings"/>
              </a:rPr>
              <a:t>backwards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Self-connections are </a:t>
            </a:r>
            <a:r>
              <a:rPr lang="fr-FR" sz="2000" dirty="0" err="1">
                <a:sym typeface="Wingdings"/>
              </a:rPr>
              <a:t>also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allowed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Allows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retro-action</a:t>
            </a:r>
            <a:r>
              <a:rPr lang="fr-FR" sz="2000" dirty="0">
                <a:sym typeface="Wingdings"/>
              </a:rPr>
              <a:t> but </a:t>
            </a:r>
            <a:r>
              <a:rPr lang="fr-FR" sz="2000" dirty="0" err="1">
                <a:sym typeface="Wingdings"/>
              </a:rPr>
              <a:t>can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also</a:t>
            </a:r>
            <a:r>
              <a:rPr lang="fr-FR" sz="2000" dirty="0">
                <a:sym typeface="Wingdings"/>
              </a:rPr>
              <a:t> model</a:t>
            </a:r>
          </a:p>
          <a:p>
            <a:pPr marL="800100" lvl="1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Time </a:t>
            </a:r>
            <a:r>
              <a:rPr lang="fr-FR" sz="2000" dirty="0" err="1">
                <a:sym typeface="Wingdings"/>
              </a:rPr>
              <a:t>dependency</a:t>
            </a:r>
            <a:r>
              <a:rPr lang="fr-FR" sz="2000" dirty="0">
                <a:sym typeface="Wingdings"/>
              </a:rPr>
              <a:t> notions</a:t>
            </a:r>
          </a:p>
          <a:p>
            <a:pPr marL="800100" lvl="1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Different</a:t>
            </a:r>
            <a:r>
              <a:rPr lang="fr-FR" sz="2000" dirty="0">
                <a:sym typeface="Wingdings"/>
              </a:rPr>
              <a:t> network states</a:t>
            </a:r>
          </a:p>
        </p:txBody>
      </p:sp>
      <p:pic>
        <p:nvPicPr>
          <p:cNvPr id="8" name="Image 7" descr="chen.ijcnn0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76" b="81481"/>
          <a:stretch/>
        </p:blipFill>
        <p:spPr>
          <a:xfrm>
            <a:off x="-167690" y="2543838"/>
            <a:ext cx="4619418" cy="2486428"/>
          </a:xfrm>
          <a:prstGeom prst="rect">
            <a:avLst/>
          </a:prstGeom>
        </p:spPr>
      </p:pic>
      <p:pic>
        <p:nvPicPr>
          <p:cNvPr id="12" name="Image 11" descr="chen.ijcnn0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7" r="12183" b="84350"/>
          <a:stretch/>
        </p:blipFill>
        <p:spPr>
          <a:xfrm>
            <a:off x="1471718" y="4734332"/>
            <a:ext cx="2274404" cy="1416460"/>
          </a:xfrm>
          <a:prstGeom prst="rect">
            <a:avLst/>
          </a:prstGeom>
        </p:spPr>
      </p:pic>
      <p:pic>
        <p:nvPicPr>
          <p:cNvPr id="13" name="Image 12" descr="chen.ijcnn0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5" r="48889" b="45757"/>
          <a:stretch/>
        </p:blipFill>
        <p:spPr>
          <a:xfrm>
            <a:off x="3958657" y="3950926"/>
            <a:ext cx="4728143" cy="183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9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Different</a:t>
            </a:r>
            <a:r>
              <a:rPr lang="fr-FR" dirty="0"/>
              <a:t> architectures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9" name="Image 8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8" t="29151" r="8205" b="32289"/>
          <a:stretch/>
        </p:blipFill>
        <p:spPr>
          <a:xfrm>
            <a:off x="6178790" y="1206178"/>
            <a:ext cx="1684207" cy="230783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40390" y="1180277"/>
            <a:ext cx="52629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>
                <a:sym typeface="Wingdings"/>
              </a:rPr>
              <a:t>Kohonen’s</a:t>
            </a:r>
            <a:r>
              <a:rPr lang="fr-FR" sz="2000" b="1" dirty="0">
                <a:sym typeface="Wingdings"/>
              </a:rPr>
              <a:t> Self-</a:t>
            </a:r>
            <a:r>
              <a:rPr lang="fr-FR" sz="2000" b="1" dirty="0" err="1">
                <a:sym typeface="Wingdings"/>
              </a:rPr>
              <a:t>Organizing</a:t>
            </a:r>
            <a:r>
              <a:rPr lang="fr-FR" sz="2000" b="1" dirty="0">
                <a:sym typeface="Wingdings"/>
              </a:rPr>
              <a:t> </a:t>
            </a:r>
            <a:r>
              <a:rPr lang="fr-FR" sz="2000" b="1" dirty="0" err="1">
                <a:sym typeface="Wingdings"/>
              </a:rPr>
              <a:t>Maps</a:t>
            </a:r>
            <a:r>
              <a:rPr lang="fr-FR" sz="2000" b="1" dirty="0">
                <a:sym typeface="Wingdings"/>
              </a:rPr>
              <a:t> (SOM)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Each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neuron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connected</a:t>
            </a:r>
            <a:r>
              <a:rPr lang="fr-FR" sz="2000" dirty="0">
                <a:sym typeface="Wingdings"/>
              </a:rPr>
              <a:t> to all </a:t>
            </a:r>
            <a:r>
              <a:rPr lang="fr-FR" sz="2000" dirty="0" err="1">
                <a:sym typeface="Wingdings"/>
              </a:rPr>
              <a:t>neurons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But distance </a:t>
            </a:r>
            <a:r>
              <a:rPr lang="fr-FR" sz="2000" dirty="0" err="1">
                <a:sym typeface="Wingdings"/>
              </a:rPr>
              <a:t>between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neurons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is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kept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And </a:t>
            </a:r>
            <a:r>
              <a:rPr lang="fr-FR" sz="2000" dirty="0" err="1">
                <a:sym typeface="Wingdings"/>
              </a:rPr>
              <a:t>this</a:t>
            </a:r>
            <a:r>
              <a:rPr lang="fr-FR" sz="2000" dirty="0">
                <a:sym typeface="Wingdings"/>
              </a:rPr>
              <a:t> distance influences the network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Models</a:t>
            </a:r>
            <a:r>
              <a:rPr lang="fr-FR" sz="2000" dirty="0">
                <a:sym typeface="Wingdings"/>
              </a:rPr>
              <a:t> relations of spatial </a:t>
            </a:r>
            <a:r>
              <a:rPr lang="fr-FR" sz="2000" dirty="0" err="1">
                <a:sym typeface="Wingdings"/>
              </a:rPr>
              <a:t>neighborhood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Local </a:t>
            </a:r>
            <a:r>
              <a:rPr lang="fr-FR" sz="2000" dirty="0" err="1">
                <a:sym typeface="Wingdings"/>
              </a:rPr>
              <a:t>neurons</a:t>
            </a:r>
            <a:r>
              <a:rPr lang="fr-FR" sz="2000" dirty="0">
                <a:sym typeface="Wingdings"/>
              </a:rPr>
              <a:t> influence more </a:t>
            </a:r>
            <a:r>
              <a:rPr lang="fr-FR" sz="2000" dirty="0" err="1">
                <a:sym typeface="Wingdings"/>
              </a:rPr>
              <a:t>than</a:t>
            </a:r>
            <a:r>
              <a:rPr lang="fr-FR" sz="2000" dirty="0">
                <a:sym typeface="Wingdings"/>
              </a:rPr>
              <a:t> global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Embeds</a:t>
            </a:r>
            <a:r>
              <a:rPr lang="fr-FR" sz="2000" dirty="0">
                <a:sym typeface="Wingdings"/>
              </a:rPr>
              <a:t> a </a:t>
            </a:r>
            <a:r>
              <a:rPr lang="fr-FR" sz="2000" dirty="0" err="1">
                <a:sym typeface="Wingdings"/>
              </a:rPr>
              <a:t>property</a:t>
            </a:r>
            <a:r>
              <a:rPr lang="fr-FR" sz="2000" dirty="0">
                <a:sym typeface="Wingdings"/>
              </a:rPr>
              <a:t> of </a:t>
            </a:r>
            <a:r>
              <a:rPr lang="fr-FR" sz="2000" dirty="0" err="1">
                <a:sym typeface="Wingdings"/>
              </a:rPr>
              <a:t>topology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preservation</a:t>
            </a:r>
            <a:endParaRPr lang="fr-FR" sz="2000" dirty="0">
              <a:sym typeface="Wingdings"/>
            </a:endParaRPr>
          </a:p>
        </p:txBody>
      </p:sp>
      <p:pic>
        <p:nvPicPr>
          <p:cNvPr id="8" name="Image 7" descr="jnmr%2E32%2E2%2E193%2E1674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5" r="50748" b="70179"/>
          <a:stretch/>
        </p:blipFill>
        <p:spPr>
          <a:xfrm>
            <a:off x="4006027" y="3809049"/>
            <a:ext cx="3856970" cy="2155822"/>
          </a:xfrm>
          <a:prstGeom prst="rect">
            <a:avLst/>
          </a:prstGeom>
        </p:spPr>
      </p:pic>
      <p:pic>
        <p:nvPicPr>
          <p:cNvPr id="12" name="Image 11" descr="jnmr%2E32%2E2%2E193%2E1674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8" t="9658" r="12090" b="56167"/>
          <a:stretch/>
        </p:blipFill>
        <p:spPr>
          <a:xfrm>
            <a:off x="1665123" y="3600135"/>
            <a:ext cx="2283467" cy="2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Different</a:t>
            </a:r>
            <a:r>
              <a:rPr lang="fr-FR" dirty="0"/>
              <a:t> architectures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jnmr%2E32%2E2%2E193%2E1674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3" t="8791" r="1424" b="63339"/>
          <a:stretch/>
        </p:blipFill>
        <p:spPr>
          <a:xfrm>
            <a:off x="1118147" y="4033427"/>
            <a:ext cx="2449976" cy="1974790"/>
          </a:xfrm>
          <a:prstGeom prst="rect">
            <a:avLst/>
          </a:prstGeom>
        </p:spPr>
      </p:pic>
      <p:pic>
        <p:nvPicPr>
          <p:cNvPr id="14" name="Image 13" descr="jnmr%2E32%2E2%2E193%2E1674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17958" r="52244" b="48938"/>
          <a:stretch/>
        </p:blipFill>
        <p:spPr>
          <a:xfrm>
            <a:off x="916390" y="1180147"/>
            <a:ext cx="2780025" cy="2827624"/>
          </a:xfrm>
          <a:prstGeom prst="rect">
            <a:avLst/>
          </a:prstGeom>
        </p:spPr>
      </p:pic>
      <p:pic>
        <p:nvPicPr>
          <p:cNvPr id="15" name="Image 14" descr="jnmr%2E32%2E2%2E193%2E1674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t="53309" r="48056" b="7315"/>
          <a:stretch/>
        </p:blipFill>
        <p:spPr>
          <a:xfrm>
            <a:off x="4221202" y="1222322"/>
            <a:ext cx="4066450" cy="48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6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42572" y="2071270"/>
            <a:ext cx="332902" cy="12329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48089" y="1316899"/>
            <a:ext cx="0" cy="56037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16907" y="2219218"/>
            <a:ext cx="143512" cy="46048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516550" y="1676742"/>
            <a:ext cx="275697" cy="2540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1911099" y="1955408"/>
            <a:ext cx="147957" cy="1528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 flipV="1">
            <a:off x="2288518" y="1852620"/>
            <a:ext cx="345375" cy="152312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2120706" y="1938923"/>
            <a:ext cx="123297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39914" y="3526091"/>
            <a:ext cx="1602859" cy="393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E53E-39D0-5043-8542-3F9961F48BF3}"/>
              </a:ext>
            </a:extLst>
          </p:cNvPr>
          <p:cNvSpPr/>
          <p:nvPr/>
        </p:nvSpPr>
        <p:spPr>
          <a:xfrm rot="3418674">
            <a:off x="2652929" y="1497680"/>
            <a:ext cx="1207184" cy="4743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9B6210-AD4B-4142-B08F-5CA3EC2BBEAB}"/>
              </a:ext>
            </a:extLst>
          </p:cNvPr>
          <p:cNvSpPr/>
          <p:nvPr/>
        </p:nvSpPr>
        <p:spPr>
          <a:xfrm>
            <a:off x="641142" y="2926423"/>
            <a:ext cx="1602859" cy="393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C8955-77FE-F041-A2CA-082120BFA885}"/>
              </a:ext>
            </a:extLst>
          </p:cNvPr>
          <p:cNvSpPr/>
          <p:nvPr/>
        </p:nvSpPr>
        <p:spPr>
          <a:xfrm>
            <a:off x="235178" y="1697976"/>
            <a:ext cx="1011261" cy="393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607E7-3DA6-BF40-B103-249000C34A14}"/>
              </a:ext>
            </a:extLst>
          </p:cNvPr>
          <p:cNvSpPr/>
          <p:nvPr/>
        </p:nvSpPr>
        <p:spPr>
          <a:xfrm rot="17517992">
            <a:off x="718655" y="1671874"/>
            <a:ext cx="1051698" cy="3439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A59A93-4CFE-1C4F-8106-E320D419DE7F}"/>
              </a:ext>
            </a:extLst>
          </p:cNvPr>
          <p:cNvSpPr/>
          <p:nvPr/>
        </p:nvSpPr>
        <p:spPr>
          <a:xfrm rot="17355135" flipV="1">
            <a:off x="722976" y="3057224"/>
            <a:ext cx="1602859" cy="1121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64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  <p:bldP spid="12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Different</a:t>
            </a:r>
            <a:r>
              <a:rPr lang="fr-FR" dirty="0"/>
              <a:t> architectures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40390" y="1180277"/>
            <a:ext cx="57887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ym typeface="Wingdings"/>
              </a:rPr>
              <a:t>Adaptive </a:t>
            </a:r>
            <a:r>
              <a:rPr lang="fr-FR" sz="2000" b="1" dirty="0" err="1">
                <a:sym typeface="Wingdings"/>
              </a:rPr>
              <a:t>Resonance</a:t>
            </a:r>
            <a:r>
              <a:rPr lang="fr-FR" sz="2000" b="1" dirty="0">
                <a:sym typeface="Wingdings"/>
              </a:rPr>
              <a:t> </a:t>
            </a:r>
            <a:r>
              <a:rPr lang="fr-FR" sz="2000" b="1" dirty="0" err="1">
                <a:sym typeface="Wingdings"/>
              </a:rPr>
              <a:t>Theory</a:t>
            </a:r>
            <a:r>
              <a:rPr lang="fr-FR" sz="2000" b="1" dirty="0">
                <a:sym typeface="Wingdings"/>
              </a:rPr>
              <a:t> (ART) </a:t>
            </a:r>
            <a:r>
              <a:rPr lang="fr-FR" sz="2000" b="1" dirty="0" err="1">
                <a:sym typeface="Wingdings"/>
              </a:rPr>
              <a:t>models</a:t>
            </a:r>
            <a:endParaRPr lang="fr-FR" sz="2000" b="1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Form</a:t>
            </a:r>
            <a:r>
              <a:rPr lang="fr-FR" sz="2000" dirty="0">
                <a:sym typeface="Wingdings"/>
              </a:rPr>
              <a:t> of </a:t>
            </a:r>
            <a:r>
              <a:rPr lang="fr-FR" sz="2000" dirty="0" err="1">
                <a:sym typeface="Wingdings"/>
              </a:rPr>
              <a:t>competitive</a:t>
            </a:r>
            <a:r>
              <a:rPr lang="fr-FR" sz="2000" dirty="0">
                <a:sym typeface="Wingdings"/>
              </a:rPr>
              <a:t> network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Not all outputs </a:t>
            </a:r>
            <a:r>
              <a:rPr lang="fr-FR" sz="2000" dirty="0" err="1">
                <a:sym typeface="Wingdings"/>
              </a:rPr>
              <a:t>neuron</a:t>
            </a:r>
            <a:r>
              <a:rPr lang="fr-FR" sz="2000" dirty="0">
                <a:sym typeface="Wingdings"/>
              </a:rPr>
              <a:t> are </a:t>
            </a:r>
            <a:r>
              <a:rPr lang="fr-FR" sz="2000" dirty="0" err="1">
                <a:sym typeface="Wingdings"/>
              </a:rPr>
              <a:t>used</a:t>
            </a:r>
            <a:r>
              <a:rPr lang="fr-FR" sz="2000" dirty="0">
                <a:sym typeface="Wingdings"/>
              </a:rPr>
              <a:t> (</a:t>
            </a:r>
            <a:r>
              <a:rPr lang="fr-FR" sz="2000" dirty="0" err="1">
                <a:sym typeface="Wingdings"/>
              </a:rPr>
              <a:t>only</a:t>
            </a:r>
            <a:r>
              <a:rPr lang="fr-FR" sz="2000" dirty="0">
                <a:sym typeface="Wingdings"/>
              </a:rPr>
              <a:t> if </a:t>
            </a:r>
            <a:r>
              <a:rPr lang="fr-FR" sz="2000" dirty="0" err="1">
                <a:sym typeface="Wingdings"/>
              </a:rPr>
              <a:t>necessary</a:t>
            </a:r>
            <a:r>
              <a:rPr lang="fr-FR" sz="2000" dirty="0">
                <a:sym typeface="Wingdings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Difference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between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commited</a:t>
            </a:r>
            <a:r>
              <a:rPr lang="fr-FR" sz="2000" dirty="0">
                <a:sym typeface="Wingdings"/>
              </a:rPr>
              <a:t> and </a:t>
            </a:r>
            <a:r>
              <a:rPr lang="fr-FR" sz="2000" dirty="0" err="1">
                <a:sym typeface="Wingdings"/>
              </a:rPr>
              <a:t>uncommited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 err="1">
                <a:sym typeface="Wingdings"/>
              </a:rPr>
              <a:t>Only</a:t>
            </a:r>
            <a:r>
              <a:rPr lang="fr-FR" sz="2000" dirty="0">
                <a:sym typeface="Wingdings"/>
              </a:rPr>
              <a:t> update a </a:t>
            </a:r>
            <a:r>
              <a:rPr lang="fr-FR" sz="2000" dirty="0" err="1">
                <a:sym typeface="Wingdings"/>
              </a:rPr>
              <a:t>category</a:t>
            </a:r>
            <a:r>
              <a:rPr lang="fr-FR" sz="2000" dirty="0">
                <a:sym typeface="Wingdings"/>
              </a:rPr>
              <a:t> if prototypes </a:t>
            </a:r>
            <a:r>
              <a:rPr lang="fr-FR" sz="2000" dirty="0" err="1">
                <a:sym typeface="Wingdings"/>
              </a:rPr>
              <a:t>simlar</a:t>
            </a:r>
            <a:endParaRPr lang="fr-FR" sz="2000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ym typeface="Wingdings"/>
              </a:rPr>
              <a:t>The </a:t>
            </a:r>
            <a:r>
              <a:rPr lang="fr-FR" sz="2000" dirty="0" err="1">
                <a:sym typeface="Wingdings"/>
              </a:rPr>
              <a:t>extent</a:t>
            </a:r>
            <a:r>
              <a:rPr lang="fr-FR" sz="2000" dirty="0">
                <a:sym typeface="Wingdings"/>
              </a:rPr>
              <a:t> of </a:t>
            </a:r>
            <a:r>
              <a:rPr lang="fr-FR" sz="2000" dirty="0" err="1">
                <a:sym typeface="Wingdings"/>
              </a:rPr>
              <a:t>similarity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is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controled</a:t>
            </a:r>
            <a:r>
              <a:rPr lang="fr-FR" sz="2000" dirty="0">
                <a:sym typeface="Wingdings"/>
              </a:rPr>
              <a:t> by vigilance P</a:t>
            </a:r>
          </a:p>
        </p:txBody>
      </p:sp>
      <p:pic>
        <p:nvPicPr>
          <p:cNvPr id="10" name="Image 9" descr="network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69398" r="4593" b="4564"/>
          <a:stretch/>
        </p:blipFill>
        <p:spPr>
          <a:xfrm>
            <a:off x="6694020" y="1170796"/>
            <a:ext cx="1954868" cy="2026069"/>
          </a:xfrm>
          <a:prstGeom prst="rect">
            <a:avLst/>
          </a:prstGeom>
        </p:spPr>
      </p:pic>
      <p:sp>
        <p:nvSpPr>
          <p:cNvPr id="12" name="Rectangle à coins arrondis 11"/>
          <p:cNvSpPr/>
          <p:nvPr/>
        </p:nvSpPr>
        <p:spPr>
          <a:xfrm>
            <a:off x="3493847" y="3592833"/>
            <a:ext cx="2230928" cy="430347"/>
          </a:xfrm>
          <a:prstGeom prst="round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Competitive</a:t>
            </a:r>
            <a:r>
              <a:rPr lang="fr-FR" sz="1600" dirty="0"/>
              <a:t> layer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3493847" y="4655053"/>
            <a:ext cx="2230928" cy="430347"/>
          </a:xfrm>
          <a:prstGeom prst="roundRect">
            <a:avLst/>
          </a:prstGeom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Comparison</a:t>
            </a:r>
            <a:r>
              <a:rPr lang="fr-FR" sz="1600" dirty="0"/>
              <a:t> layer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043577" y="5660408"/>
            <a:ext cx="1140945" cy="4303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Input</a:t>
            </a:r>
          </a:p>
        </p:txBody>
      </p:sp>
      <p:sp>
        <p:nvSpPr>
          <p:cNvPr id="8" name="Flèche vers le haut 7"/>
          <p:cNvSpPr/>
          <p:nvPr/>
        </p:nvSpPr>
        <p:spPr>
          <a:xfrm>
            <a:off x="4906085" y="4113142"/>
            <a:ext cx="297394" cy="3980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10800000">
            <a:off x="4015144" y="4132096"/>
            <a:ext cx="297394" cy="3980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haut 15"/>
          <p:cNvSpPr/>
          <p:nvPr/>
        </p:nvSpPr>
        <p:spPr>
          <a:xfrm>
            <a:off x="4470842" y="5165885"/>
            <a:ext cx="297394" cy="3980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2312657" y="4655053"/>
            <a:ext cx="435993" cy="4303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</a:t>
            </a:r>
          </a:p>
        </p:txBody>
      </p:sp>
      <p:sp>
        <p:nvSpPr>
          <p:cNvPr id="18" name="Ellipse 17"/>
          <p:cNvSpPr/>
          <p:nvPr/>
        </p:nvSpPr>
        <p:spPr>
          <a:xfrm>
            <a:off x="6286461" y="4655053"/>
            <a:ext cx="435993" cy="4303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</a:t>
            </a:r>
          </a:p>
        </p:txBody>
      </p:sp>
      <p:cxnSp>
        <p:nvCxnSpPr>
          <p:cNvPr id="20" name="Connecteur droit avec flèche 19"/>
          <p:cNvCxnSpPr>
            <a:stCxn id="17" idx="6"/>
            <a:endCxn id="13" idx="1"/>
          </p:cNvCxnSpPr>
          <p:nvPr/>
        </p:nvCxnSpPr>
        <p:spPr>
          <a:xfrm>
            <a:off x="2748650" y="4870227"/>
            <a:ext cx="7451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3" idx="3"/>
            <a:endCxn id="18" idx="2"/>
          </p:cNvCxnSpPr>
          <p:nvPr/>
        </p:nvCxnSpPr>
        <p:spPr>
          <a:xfrm>
            <a:off x="5724775" y="4870227"/>
            <a:ext cx="5616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ngle 25"/>
          <p:cNvCxnSpPr>
            <a:stCxn id="12" idx="1"/>
            <a:endCxn id="17" idx="0"/>
          </p:cNvCxnSpPr>
          <p:nvPr/>
        </p:nvCxnSpPr>
        <p:spPr>
          <a:xfrm rot="10800000" flipV="1">
            <a:off x="2530655" y="3808007"/>
            <a:ext cx="963193" cy="847046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ngle 27"/>
          <p:cNvCxnSpPr>
            <a:stCxn id="17" idx="4"/>
            <a:endCxn id="14" idx="1"/>
          </p:cNvCxnSpPr>
          <p:nvPr/>
        </p:nvCxnSpPr>
        <p:spPr>
          <a:xfrm rot="16200000" flipH="1">
            <a:off x="2892024" y="4724029"/>
            <a:ext cx="790182" cy="151292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ngle 29"/>
          <p:cNvCxnSpPr>
            <a:stCxn id="14" idx="3"/>
            <a:endCxn id="18" idx="4"/>
          </p:cNvCxnSpPr>
          <p:nvPr/>
        </p:nvCxnSpPr>
        <p:spPr>
          <a:xfrm flipV="1">
            <a:off x="5184522" y="5085400"/>
            <a:ext cx="1319936" cy="79018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31"/>
          <p:cNvCxnSpPr>
            <a:stCxn id="18" idx="0"/>
            <a:endCxn id="12" idx="3"/>
          </p:cNvCxnSpPr>
          <p:nvPr/>
        </p:nvCxnSpPr>
        <p:spPr>
          <a:xfrm rot="16200000" flipV="1">
            <a:off x="5691094" y="3841688"/>
            <a:ext cx="847046" cy="779683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095170" y="4664530"/>
            <a:ext cx="99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Auxiliary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6878724" y="466453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2959725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27555"/>
            <a:ext cx="7772400" cy="1470025"/>
          </a:xfrm>
        </p:spPr>
        <p:txBody>
          <a:bodyPr>
            <a:normAutofit/>
          </a:bodyPr>
          <a:lstStyle/>
          <a:p>
            <a:r>
              <a:rPr lang="fr-FR" sz="4800" dirty="0"/>
              <a:t>Part 2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791326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/>
              <a:t>Master ATIAM - Informatique</a:t>
            </a:r>
          </a:p>
          <a:p>
            <a:pPr>
              <a:lnSpc>
                <a:spcPct val="80000"/>
              </a:lnSpc>
            </a:pPr>
            <a:r>
              <a:rPr lang="fr-FR" sz="2200" b="1" dirty="0"/>
              <a:t>Philippe Esling</a:t>
            </a:r>
            <a:r>
              <a:rPr lang="fr-FR" sz="2200" dirty="0"/>
              <a:t> (</a:t>
            </a:r>
            <a:r>
              <a:rPr lang="fr-FR" sz="2200" dirty="0">
                <a:hlinkClick r:id="rId2"/>
              </a:rPr>
              <a:t>esling@ircam.fr</a:t>
            </a:r>
            <a:r>
              <a:rPr lang="fr-FR" sz="2200" dirty="0"/>
              <a:t>)</a:t>
            </a:r>
          </a:p>
          <a:p>
            <a:pPr>
              <a:lnSpc>
                <a:spcPct val="80000"/>
              </a:lnSpc>
              <a:spcBef>
                <a:spcPts val="800"/>
              </a:spcBef>
            </a:pPr>
            <a:r>
              <a:rPr lang="fr-FR" sz="2200" dirty="0"/>
              <a:t>Maître de conférences – UPMC</a:t>
            </a:r>
          </a:p>
          <a:p>
            <a:pPr>
              <a:spcBef>
                <a:spcPts val="800"/>
              </a:spcBef>
            </a:pPr>
            <a:r>
              <a:rPr lang="fr-FR" sz="1400" dirty="0"/>
              <a:t>Equipe représentations musicales (IRCAM, Paris)</a:t>
            </a:r>
          </a:p>
        </p:txBody>
      </p:sp>
      <p:pic>
        <p:nvPicPr>
          <p:cNvPr id="5" name="Image 4" descr="logo_irc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40" y="5388705"/>
            <a:ext cx="1106924" cy="1068565"/>
          </a:xfrm>
          <a:prstGeom prst="rect">
            <a:avLst/>
          </a:prstGeom>
        </p:spPr>
      </p:pic>
      <p:pic>
        <p:nvPicPr>
          <p:cNvPr id="6" name="Image 5" descr="logoump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78" y="5804090"/>
            <a:ext cx="1243206" cy="432958"/>
          </a:xfrm>
          <a:prstGeom prst="rect">
            <a:avLst/>
          </a:prstGeom>
        </p:spPr>
      </p:pic>
      <p:pic>
        <p:nvPicPr>
          <p:cNvPr id="7" name="Image 6" descr="179db2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186" y="5758086"/>
            <a:ext cx="957924" cy="478962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1516895" y="2844726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>
            <a:spLocks/>
          </p:cNvSpPr>
          <p:nvPr/>
        </p:nvSpPr>
        <p:spPr>
          <a:xfrm>
            <a:off x="697090" y="25689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/>
              <a:t>Advanced networks</a:t>
            </a:r>
          </a:p>
        </p:txBody>
      </p:sp>
    </p:spTree>
    <p:extLst>
      <p:ext uri="{BB962C8B-B14F-4D97-AF65-F5344CB8AC3E}">
        <p14:creationId xmlns:p14="http://schemas.microsoft.com/office/powerpoint/2010/main" val="307330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Convolutional</a:t>
            </a:r>
            <a:r>
              <a:rPr lang="fr-FR" dirty="0"/>
              <a:t> 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32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FD3E82A-37A2-B248-8323-13113327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75" y="1242805"/>
            <a:ext cx="10120532" cy="1680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Convolutional Neural Networks use convolutions (!)</a:t>
            </a:r>
          </a:p>
          <a:p>
            <a:r>
              <a:rPr lang="en-US" dirty="0"/>
              <a:t>For processing data with a </a:t>
            </a:r>
            <a:r>
              <a:rPr lang="en-US" b="1" dirty="0"/>
              <a:t>grid-like or array </a:t>
            </a:r>
            <a:r>
              <a:rPr lang="en-US" dirty="0"/>
              <a:t>topology</a:t>
            </a:r>
          </a:p>
          <a:p>
            <a:r>
              <a:rPr lang="en-US" dirty="0"/>
              <a:t>CNNs include three key ideas related to natural signals: </a:t>
            </a:r>
          </a:p>
          <a:p>
            <a:pPr lvl="1"/>
            <a:r>
              <a:rPr lang="en-US" b="1" dirty="0"/>
              <a:t>Local connections, Shared weights, Pooling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708A0A58-4D8A-9B4C-ABE8-6C7100C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81" y="3126319"/>
            <a:ext cx="6352985" cy="30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Convolutions </a:t>
            </a:r>
            <a:r>
              <a:rPr lang="fr-FR" sz="3100" dirty="0"/>
              <a:t>– </a:t>
            </a:r>
            <a:r>
              <a:rPr lang="fr-FR" sz="3100" i="1" dirty="0" err="1"/>
              <a:t>operator</a:t>
            </a:r>
            <a:endParaRPr lang="fr-FR" i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33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B9893E-2AA7-9845-BEF1-E0CDA0575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4" y="3496117"/>
            <a:ext cx="4090147" cy="27870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C68D40-9238-F147-A8C6-508DD87C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99" y="3645270"/>
            <a:ext cx="4127500" cy="23241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52B76B7-58DE-0944-BF61-07B83BD6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201" y="1662870"/>
            <a:ext cx="3049598" cy="6452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CD05AE-CD50-DA4A-9101-13EDFF0E9479}"/>
              </a:ext>
            </a:extLst>
          </p:cNvPr>
          <p:cNvSpPr txBox="1"/>
          <p:nvPr/>
        </p:nvSpPr>
        <p:spPr>
          <a:xfrm>
            <a:off x="729050" y="1180417"/>
            <a:ext cx="636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Convolution </a:t>
            </a:r>
            <a:r>
              <a:rPr lang="fr-FR" sz="2000" dirty="0" err="1"/>
              <a:t>operator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defined</a:t>
            </a:r>
            <a:r>
              <a:rPr lang="fr-FR" sz="2000" dirty="0"/>
              <a:t> as a </a:t>
            </a:r>
            <a:r>
              <a:rPr lang="fr-FR" sz="2000" dirty="0" err="1"/>
              <a:t>series</a:t>
            </a:r>
            <a:r>
              <a:rPr lang="fr-FR" sz="2000" dirty="0"/>
              <a:t> of local </a:t>
            </a:r>
            <a:r>
              <a:rPr lang="fr-FR" sz="2000" dirty="0" err="1"/>
              <a:t>products</a:t>
            </a:r>
            <a:endParaRPr lang="fr-FR" sz="20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D438C86-6EB8-2845-9D3D-EC72916FF150}"/>
              </a:ext>
            </a:extLst>
          </p:cNvPr>
          <p:cNvSpPr txBox="1"/>
          <p:nvPr/>
        </p:nvSpPr>
        <p:spPr>
          <a:xfrm>
            <a:off x="527524" y="2389674"/>
            <a:ext cx="8414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This </a:t>
            </a:r>
            <a:r>
              <a:rPr lang="fr-FR" sz="2000" dirty="0" err="1"/>
              <a:t>acts</a:t>
            </a:r>
            <a:r>
              <a:rPr lang="fr-FR" sz="2000" dirty="0"/>
              <a:t> as a </a:t>
            </a:r>
            <a:r>
              <a:rPr lang="fr-FR" sz="2000" dirty="0" err="1"/>
              <a:t>filter</a:t>
            </a:r>
            <a:r>
              <a:rPr lang="fr-FR" sz="2000" dirty="0"/>
              <a:t> or </a:t>
            </a:r>
            <a:r>
              <a:rPr lang="fr-FR" sz="2000" dirty="0" err="1"/>
              <a:t>feature</a:t>
            </a:r>
            <a:r>
              <a:rPr lang="fr-FR" sz="2000" dirty="0"/>
              <a:t> detector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filter is convolved across the input data, producing a </a:t>
            </a:r>
            <a:r>
              <a:rPr lang="en-US" sz="2000" b="1" dirty="0"/>
              <a:t>feature map</a:t>
            </a:r>
            <a:r>
              <a:rPr lang="en-US" sz="2000" dirty="0"/>
              <a:t>.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seen</a:t>
            </a:r>
            <a:r>
              <a:rPr lang="fr-FR" sz="2000" dirty="0"/>
              <a:t> as </a:t>
            </a:r>
            <a:r>
              <a:rPr lang="fr-FR" sz="2000" i="1" dirty="0" err="1"/>
              <a:t>sliding</a:t>
            </a:r>
            <a:r>
              <a:rPr lang="fr-FR" sz="2000" i="1" dirty="0"/>
              <a:t> </a:t>
            </a:r>
            <a:r>
              <a:rPr lang="fr-FR" sz="2000" dirty="0"/>
              <a:t>a </a:t>
            </a:r>
            <a:r>
              <a:rPr lang="fr-FR" sz="2000" dirty="0" err="1"/>
              <a:t>small</a:t>
            </a:r>
            <a:r>
              <a:rPr lang="fr-FR" sz="2000" dirty="0"/>
              <a:t> </a:t>
            </a:r>
            <a:r>
              <a:rPr lang="fr-FR" sz="2000" dirty="0" err="1"/>
              <a:t>kernel</a:t>
            </a:r>
            <a:r>
              <a:rPr lang="fr-FR" sz="2000" dirty="0"/>
              <a:t> over a </a:t>
            </a:r>
            <a:r>
              <a:rPr lang="fr-FR" sz="2000" dirty="0" err="1"/>
              <a:t>larger</a:t>
            </a:r>
            <a:r>
              <a:rPr lang="fr-FR" sz="2000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395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Convolutions </a:t>
            </a:r>
            <a:r>
              <a:rPr lang="fr-FR" sz="3100" dirty="0"/>
              <a:t>– </a:t>
            </a:r>
            <a:r>
              <a:rPr lang="fr-FR" sz="3100" i="1" dirty="0" err="1"/>
              <a:t>parameters</a:t>
            </a:r>
            <a:endParaRPr lang="fr-FR" i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29050" y="1200731"/>
            <a:ext cx="75343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ym typeface="Wingdings"/>
              </a:rPr>
              <a:t>Some</a:t>
            </a:r>
            <a:r>
              <a:rPr lang="fr-FR" sz="2000" dirty="0">
                <a:sym typeface="Wingdings"/>
              </a:rPr>
              <a:t> major </a:t>
            </a:r>
            <a:r>
              <a:rPr lang="fr-FR" sz="2000" dirty="0" err="1">
                <a:sym typeface="Wingdings"/>
              </a:rPr>
              <a:t>parameters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that</a:t>
            </a:r>
            <a:r>
              <a:rPr lang="fr-FR" sz="2000" dirty="0">
                <a:sym typeface="Wingdings"/>
              </a:rPr>
              <a:t> influence the </a:t>
            </a:r>
            <a:r>
              <a:rPr lang="fr-FR" sz="2000" dirty="0" err="1">
                <a:sym typeface="Wingdings"/>
              </a:rPr>
              <a:t>behavior</a:t>
            </a:r>
            <a:r>
              <a:rPr lang="fr-FR" sz="2000" dirty="0">
                <a:sym typeface="Wingdings"/>
              </a:rPr>
              <a:t> of convolutions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i="1" dirty="0">
                <a:sym typeface="Wingdings"/>
              </a:rPr>
              <a:t>Size of the </a:t>
            </a:r>
            <a:r>
              <a:rPr lang="fr-FR" sz="2000" i="1" dirty="0" err="1">
                <a:sym typeface="Wingdings"/>
              </a:rPr>
              <a:t>kernel</a:t>
            </a:r>
            <a:r>
              <a:rPr lang="fr-FR" sz="2000" i="1" dirty="0">
                <a:sym typeface="Wingdings"/>
              </a:rPr>
              <a:t> (</a:t>
            </a:r>
            <a:r>
              <a:rPr lang="fr-FR" sz="2000" i="1" dirty="0" err="1">
                <a:sym typeface="Wingdings"/>
              </a:rPr>
              <a:t>height</a:t>
            </a:r>
            <a:r>
              <a:rPr lang="fr-FR" sz="2000" i="1" dirty="0">
                <a:sym typeface="Wingdings"/>
              </a:rPr>
              <a:t>, </a:t>
            </a:r>
            <a:r>
              <a:rPr lang="fr-FR" sz="2000" i="1" dirty="0" err="1">
                <a:sym typeface="Wingdings"/>
              </a:rPr>
              <a:t>width</a:t>
            </a:r>
            <a:r>
              <a:rPr lang="fr-FR" sz="2000" i="1" dirty="0">
                <a:sym typeface="Wingdings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i="1" dirty="0" err="1">
                <a:sym typeface="Wingdings"/>
              </a:rPr>
              <a:t>Padding</a:t>
            </a:r>
            <a:r>
              <a:rPr lang="fr-FR" sz="2000" i="1" dirty="0">
                <a:sym typeface="Wingdings"/>
              </a:rPr>
              <a:t> </a:t>
            </a:r>
            <a:r>
              <a:rPr lang="fr-FR" sz="2000" dirty="0">
                <a:sym typeface="Wingdings"/>
              </a:rPr>
              <a:t>(</a:t>
            </a:r>
            <a:r>
              <a:rPr lang="fr-FR" sz="2000" dirty="0" err="1">
                <a:sym typeface="Wingdings"/>
              </a:rPr>
              <a:t>adding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zeros</a:t>
            </a:r>
            <a:r>
              <a:rPr lang="fr-FR" sz="2000" dirty="0">
                <a:sym typeface="Wingdings"/>
              </a:rPr>
              <a:t> to </a:t>
            </a:r>
            <a:r>
              <a:rPr lang="fr-FR" sz="2000" dirty="0" err="1">
                <a:sym typeface="Wingdings"/>
              </a:rPr>
              <a:t>preserve</a:t>
            </a:r>
            <a:r>
              <a:rPr lang="fr-FR" sz="2000" dirty="0">
                <a:sym typeface="Wingdings"/>
              </a:rPr>
              <a:t> </a:t>
            </a:r>
            <a:r>
              <a:rPr lang="fr-FR" sz="2000" dirty="0" err="1">
                <a:sym typeface="Wingdings"/>
              </a:rPr>
              <a:t>dimensionality</a:t>
            </a:r>
            <a:r>
              <a:rPr lang="fr-FR" sz="2000" dirty="0">
                <a:sym typeface="Wingdings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i="1" dirty="0" err="1">
                <a:sym typeface="Wingdings"/>
              </a:rPr>
              <a:t>Stride</a:t>
            </a:r>
            <a:r>
              <a:rPr lang="fr-FR" sz="2000" i="1" dirty="0">
                <a:sym typeface="Wingdings"/>
              </a:rPr>
              <a:t> </a:t>
            </a:r>
            <a:r>
              <a:rPr lang="fr-FR" sz="2000" dirty="0">
                <a:sym typeface="Wingdings"/>
              </a:rPr>
              <a:t>(hop size of application)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i="1" dirty="0">
                <a:sym typeface="Wingdings"/>
              </a:rPr>
              <a:t>Dilation</a:t>
            </a:r>
            <a:r>
              <a:rPr lang="fr-FR" sz="2000" dirty="0">
                <a:sym typeface="Wingdings"/>
              </a:rPr>
              <a:t> (</a:t>
            </a:r>
            <a:r>
              <a:rPr lang="fr-FR" sz="2000" dirty="0" err="1">
                <a:sym typeface="Wingdings"/>
              </a:rPr>
              <a:t>extent</a:t>
            </a:r>
            <a:r>
              <a:rPr lang="fr-FR" sz="2000" dirty="0">
                <a:sym typeface="Wingdings"/>
              </a:rPr>
              <a:t> of application)</a:t>
            </a:r>
            <a:endParaRPr lang="fr-FR" sz="2000" i="1" dirty="0">
              <a:sym typeface="Wingding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EEE7408-E9F7-5D4C-A4FA-DC04462E4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9" y="3441167"/>
            <a:ext cx="2468541" cy="28068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88B1B2-7847-BF4F-B017-C3B1E8B84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74" y="3544351"/>
            <a:ext cx="2654674" cy="260049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3E3876-46E0-8F40-AF41-9C2E4C154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43" y="3517450"/>
            <a:ext cx="2752090" cy="26543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9703FB-DB0A-5644-80FF-4F0179686387}"/>
              </a:ext>
            </a:extLst>
          </p:cNvPr>
          <p:cNvSpPr txBox="1"/>
          <p:nvPr/>
        </p:nvSpPr>
        <p:spPr>
          <a:xfrm>
            <a:off x="1246439" y="3044987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/>
              <a:t>padding</a:t>
            </a:r>
            <a:endParaRPr lang="fr-FR" sz="2000" b="1" i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AD22D9-A974-EA42-8D50-10C98646D275}"/>
              </a:ext>
            </a:extLst>
          </p:cNvPr>
          <p:cNvSpPr txBox="1"/>
          <p:nvPr/>
        </p:nvSpPr>
        <p:spPr>
          <a:xfrm>
            <a:off x="4039957" y="3038490"/>
            <a:ext cx="78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err="1"/>
              <a:t>stride</a:t>
            </a:r>
            <a:endParaRPr lang="fr-FR" sz="2000" b="1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F0BC86-376D-AD40-B35C-F06D33E80DBA}"/>
              </a:ext>
            </a:extLst>
          </p:cNvPr>
          <p:cNvSpPr txBox="1"/>
          <p:nvPr/>
        </p:nvSpPr>
        <p:spPr>
          <a:xfrm>
            <a:off x="6765492" y="3044987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/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72470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Convolutional</a:t>
            </a:r>
            <a:r>
              <a:rPr lang="fr-FR" dirty="0"/>
              <a:t>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9A605B9-3CB0-1344-BFC1-915C8060C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52" y="2121657"/>
            <a:ext cx="7331364" cy="264390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7AE04D6-784F-F843-B4F5-D0C3D736BA00}"/>
              </a:ext>
            </a:extLst>
          </p:cNvPr>
          <p:cNvSpPr txBox="1"/>
          <p:nvPr/>
        </p:nvSpPr>
        <p:spPr>
          <a:xfrm>
            <a:off x="729049" y="1131387"/>
            <a:ext cx="6851619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ym typeface="Wingdings"/>
              </a:rPr>
              <a:t>Convolutional</a:t>
            </a:r>
            <a:r>
              <a:rPr lang="fr-FR" sz="2400" dirty="0">
                <a:sym typeface="Wingdings"/>
              </a:rPr>
              <a:t> networks are </a:t>
            </a:r>
            <a:r>
              <a:rPr lang="fr-FR" sz="2400" dirty="0" err="1">
                <a:sym typeface="Wingdings"/>
              </a:rPr>
              <a:t>defined</a:t>
            </a:r>
            <a:r>
              <a:rPr lang="fr-FR" sz="2400" dirty="0">
                <a:sym typeface="Wingdings"/>
              </a:rPr>
              <a:t> by </a:t>
            </a:r>
            <a:r>
              <a:rPr lang="fr-FR" sz="2400" dirty="0" err="1">
                <a:sym typeface="Wingdings"/>
              </a:rPr>
              <a:t>these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layers</a:t>
            </a:r>
            <a:endParaRPr lang="fr-FR" sz="2400" dirty="0">
              <a:sym typeface="Wingding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ym typeface="Wingdings"/>
              </a:rPr>
              <a:t>We</a:t>
            </a:r>
            <a:r>
              <a:rPr lang="fr-FR" sz="2400" dirty="0">
                <a:sym typeface="Wingdings"/>
              </a:rPr>
              <a:t> replace </a:t>
            </a:r>
            <a:r>
              <a:rPr lang="fr-FR" sz="2400" dirty="0" err="1">
                <a:sym typeface="Wingdings"/>
              </a:rPr>
              <a:t>linear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layers</a:t>
            </a:r>
            <a:r>
              <a:rPr lang="fr-FR" sz="2400" dirty="0">
                <a:sym typeface="Wingdings"/>
              </a:rPr>
              <a:t> by </a:t>
            </a:r>
            <a:r>
              <a:rPr lang="fr-FR" sz="2400" dirty="0" err="1">
                <a:sym typeface="Wingdings"/>
              </a:rPr>
              <a:t>convolutional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ones</a:t>
            </a:r>
            <a:endParaRPr lang="fr-FR" sz="2400" dirty="0">
              <a:sym typeface="Wingding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E6A05D-C095-1046-A038-947DF0745EF6}"/>
              </a:ext>
            </a:extLst>
          </p:cNvPr>
          <p:cNvSpPr txBox="1"/>
          <p:nvPr/>
        </p:nvSpPr>
        <p:spPr>
          <a:xfrm>
            <a:off x="729049" y="4917619"/>
            <a:ext cx="7222298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ym typeface="Wingdings"/>
              </a:rPr>
              <a:t>As </a:t>
            </a:r>
            <a:r>
              <a:rPr lang="fr-FR" sz="2400" dirty="0" err="1">
                <a:sym typeface="Wingdings"/>
              </a:rPr>
              <a:t>previously</a:t>
            </a:r>
            <a:r>
              <a:rPr lang="fr-FR" sz="2400" dirty="0">
                <a:sym typeface="Wingdings"/>
              </a:rPr>
              <a:t>, </a:t>
            </a:r>
            <a:r>
              <a:rPr lang="fr-FR" sz="2400" dirty="0" err="1">
                <a:sym typeface="Wingdings"/>
              </a:rPr>
              <a:t>we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apply</a:t>
            </a:r>
            <a:r>
              <a:rPr lang="fr-FR" sz="2400" dirty="0">
                <a:sym typeface="Wingdings"/>
              </a:rPr>
              <a:t> a non-</a:t>
            </a:r>
            <a:r>
              <a:rPr lang="fr-FR" sz="2400" dirty="0" err="1">
                <a:sym typeface="Wingdings"/>
              </a:rPr>
              <a:t>linearity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between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layers</a:t>
            </a:r>
            <a:endParaRPr lang="fr-FR" sz="2400" dirty="0">
              <a:sym typeface="Wingding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ym typeface="Wingdings"/>
              </a:rPr>
              <a:t>And </a:t>
            </a:r>
            <a:r>
              <a:rPr lang="fr-FR" sz="2400" dirty="0" err="1">
                <a:sym typeface="Wingdings"/>
              </a:rPr>
              <a:t>also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eventually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some</a:t>
            </a:r>
            <a:r>
              <a:rPr lang="fr-FR" sz="2400" dirty="0">
                <a:sym typeface="Wingdings"/>
              </a:rPr>
              <a:t> </a:t>
            </a:r>
            <a:r>
              <a:rPr lang="fr-FR" sz="2400" i="1" dirty="0" err="1">
                <a:sym typeface="Wingdings"/>
              </a:rPr>
              <a:t>pooling</a:t>
            </a:r>
            <a:endParaRPr lang="fr-FR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14889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Convolutions </a:t>
            </a:r>
            <a:r>
              <a:rPr lang="fr-FR" sz="3100" dirty="0"/>
              <a:t>– </a:t>
            </a:r>
            <a:r>
              <a:rPr lang="fr-FR" sz="3100" i="1" dirty="0" err="1"/>
              <a:t>pooling</a:t>
            </a:r>
            <a:endParaRPr lang="fr-FR" i="1" dirty="0"/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9E1D715-65E0-3B46-8035-178380F0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62" y="2045175"/>
            <a:ext cx="5939043" cy="292084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AB30CC6-5461-684F-9227-F6324E453628}"/>
              </a:ext>
            </a:extLst>
          </p:cNvPr>
          <p:cNvSpPr txBox="1"/>
          <p:nvPr/>
        </p:nvSpPr>
        <p:spPr>
          <a:xfrm>
            <a:off x="706029" y="1070033"/>
            <a:ext cx="6759415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ym typeface="Wingdings"/>
              </a:rPr>
              <a:t>Convolutions </a:t>
            </a:r>
            <a:r>
              <a:rPr lang="fr-FR" sz="2400" dirty="0" err="1">
                <a:sym typeface="Wingdings"/>
              </a:rPr>
              <a:t>largely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increase</a:t>
            </a:r>
            <a:r>
              <a:rPr lang="fr-FR" sz="2400" dirty="0">
                <a:sym typeface="Wingdings"/>
              </a:rPr>
              <a:t> the </a:t>
            </a:r>
            <a:r>
              <a:rPr lang="fr-FR" sz="2400" dirty="0" err="1">
                <a:sym typeface="Wingdings"/>
              </a:rPr>
              <a:t>dimensionality</a:t>
            </a:r>
            <a:endParaRPr lang="fr-FR" sz="2400" dirty="0">
              <a:sym typeface="Wingding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ym typeface="Wingdings"/>
              </a:rPr>
              <a:t>We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add</a:t>
            </a:r>
            <a:r>
              <a:rPr lang="fr-FR" sz="2400" dirty="0">
                <a:sym typeface="Wingdings"/>
              </a:rPr>
              <a:t> a </a:t>
            </a:r>
            <a:r>
              <a:rPr lang="fr-FR" sz="2400" i="1" dirty="0" err="1">
                <a:sym typeface="Wingdings"/>
              </a:rPr>
              <a:t>pooling</a:t>
            </a:r>
            <a:r>
              <a:rPr lang="fr-FR" sz="2400" i="1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operation</a:t>
            </a:r>
            <a:r>
              <a:rPr lang="fr-FR" sz="2400" dirty="0">
                <a:sym typeface="Wingdings"/>
              </a:rPr>
              <a:t> to </a:t>
            </a:r>
            <a:r>
              <a:rPr lang="fr-FR" sz="2400" dirty="0" err="1">
                <a:sym typeface="Wingdings"/>
              </a:rPr>
              <a:t>summarize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regions</a:t>
            </a:r>
            <a:r>
              <a:rPr lang="fr-FR" sz="2400" dirty="0">
                <a:sym typeface="Wingdings"/>
              </a:rPr>
              <a:t> </a:t>
            </a:r>
            <a:endParaRPr lang="fr-FR" sz="2400" i="1" dirty="0">
              <a:sym typeface="Wingding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AC89338-F8A6-6C4F-A3A1-BEC44F8A8F63}"/>
              </a:ext>
            </a:extLst>
          </p:cNvPr>
          <p:cNvSpPr txBox="1"/>
          <p:nvPr/>
        </p:nvSpPr>
        <p:spPr>
          <a:xfrm>
            <a:off x="729050" y="5016083"/>
            <a:ext cx="6713376" cy="94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ym typeface="Wingdings"/>
              </a:rPr>
              <a:t>This </a:t>
            </a:r>
            <a:r>
              <a:rPr lang="fr-FR" sz="2400" dirty="0" err="1">
                <a:sym typeface="Wingdings"/>
              </a:rPr>
              <a:t>also</a:t>
            </a:r>
            <a:r>
              <a:rPr lang="fr-FR" sz="2400" dirty="0">
                <a:sym typeface="Wingdings"/>
              </a:rPr>
              <a:t> </a:t>
            </a:r>
            <a:r>
              <a:rPr lang="fr-FR" sz="2400" dirty="0" err="1">
                <a:sym typeface="Wingdings"/>
              </a:rPr>
              <a:t>provides</a:t>
            </a:r>
            <a:r>
              <a:rPr lang="fr-FR" sz="2400" dirty="0">
                <a:sym typeface="Wingdings"/>
              </a:rPr>
              <a:t> </a:t>
            </a:r>
            <a:r>
              <a:rPr lang="fr-FR" sz="2400" i="1" dirty="0" err="1">
                <a:sym typeface="Wingdings"/>
              </a:rPr>
              <a:t>translational</a:t>
            </a:r>
            <a:r>
              <a:rPr lang="fr-FR" sz="2400" i="1" dirty="0">
                <a:sym typeface="Wingdings"/>
              </a:rPr>
              <a:t> invariance</a:t>
            </a:r>
            <a:endParaRPr lang="fr-FR" sz="2400" dirty="0">
              <a:sym typeface="Wingdings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ym typeface="Wingdings"/>
              </a:rPr>
              <a:t>Allows</a:t>
            </a:r>
            <a:r>
              <a:rPr lang="fr-FR" sz="2400" dirty="0">
                <a:sym typeface="Wingdings"/>
              </a:rPr>
              <a:t> to have an </a:t>
            </a:r>
            <a:r>
              <a:rPr lang="fr-FR" sz="2400" dirty="0" err="1">
                <a:sym typeface="Wingdings"/>
              </a:rPr>
              <a:t>increasingly</a:t>
            </a:r>
            <a:r>
              <a:rPr lang="fr-FR" sz="2400" dirty="0">
                <a:sym typeface="Wingdings"/>
              </a:rPr>
              <a:t> large </a:t>
            </a:r>
            <a:r>
              <a:rPr lang="fr-FR" sz="2400" i="1" dirty="0" err="1">
                <a:sym typeface="Wingdings"/>
              </a:rPr>
              <a:t>receptive</a:t>
            </a:r>
            <a:r>
              <a:rPr lang="fr-FR" sz="2400" i="1" dirty="0">
                <a:sym typeface="Wingdings"/>
              </a:rPr>
              <a:t> </a:t>
            </a:r>
            <a:r>
              <a:rPr lang="fr-FR" sz="2400" i="1" dirty="0" err="1">
                <a:sym typeface="Wingdings"/>
              </a:rPr>
              <a:t>field</a:t>
            </a:r>
            <a:endParaRPr lang="fr-FR" sz="2400" i="1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0228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Convolutional</a:t>
            </a:r>
            <a:r>
              <a:rPr lang="fr-FR" dirty="0"/>
              <a:t>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E6E3647-B82C-CB44-BFDB-CFA5B13A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980" y="1189932"/>
            <a:ext cx="699138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3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Recurrent</a:t>
            </a:r>
            <a:r>
              <a:rPr lang="fr-FR" dirty="0"/>
              <a:t> 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FD3E82A-37A2-B248-8323-131133272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75" y="1146975"/>
            <a:ext cx="10120532" cy="11669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can networks process temporal inputs ?</a:t>
            </a:r>
          </a:p>
          <a:p>
            <a:r>
              <a:rPr lang="en-US" dirty="0"/>
              <a:t>We would like to introduce some time dependencies</a:t>
            </a:r>
          </a:p>
          <a:p>
            <a:r>
              <a:rPr lang="en-US" dirty="0"/>
              <a:t>Hence, we need to compute a form like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AE47688-AA9A-C340-B8E2-BAE945E5845F}"/>
              </a:ext>
            </a:extLst>
          </p:cNvPr>
          <p:cNvSpPr txBox="1">
            <a:spLocks/>
          </p:cNvSpPr>
          <p:nvPr/>
        </p:nvSpPr>
        <p:spPr>
          <a:xfrm>
            <a:off x="8684330" y="59652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883C173-7C03-404B-81A2-F5FA5A135A0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B2A8FD-A393-4A47-B277-0E5E7C504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8" y="4210798"/>
            <a:ext cx="6574230" cy="18797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833C127-3BF6-AC4A-81F0-D377104E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917" y="2443190"/>
            <a:ext cx="2547633" cy="3530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48F0AD0-0415-B144-A4B8-4B935EF219C6}"/>
              </a:ext>
            </a:extLst>
          </p:cNvPr>
          <p:cNvSpPr txBox="1">
            <a:spLocks/>
          </p:cNvSpPr>
          <p:nvPr/>
        </p:nvSpPr>
        <p:spPr>
          <a:xfrm>
            <a:off x="492475" y="3036099"/>
            <a:ext cx="10120532" cy="908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Introduce loops, but problem for backpropagation</a:t>
            </a:r>
          </a:p>
          <a:p>
            <a:r>
              <a:rPr lang="en-US" dirty="0"/>
              <a:t>Idea of “unfolding” recurrent networks</a:t>
            </a:r>
          </a:p>
        </p:txBody>
      </p:sp>
    </p:spTree>
    <p:extLst>
      <p:ext uri="{BB962C8B-B14F-4D97-AF65-F5344CB8AC3E}">
        <p14:creationId xmlns:p14="http://schemas.microsoft.com/office/powerpoint/2010/main" val="42604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Backpropagation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Time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235">
            <a:extLst>
              <a:ext uri="{FF2B5EF4-FFF2-40B4-BE49-F238E27FC236}">
                <a16:creationId xmlns:a16="http://schemas.microsoft.com/office/drawing/2014/main" id="{9F7EA120-ABAE-E84A-A1AD-E5E14DEF4A45}"/>
              </a:ext>
            </a:extLst>
          </p:cNvPr>
          <p:cNvSpPr txBox="1">
            <a:spLocks/>
          </p:cNvSpPr>
          <p:nvPr/>
        </p:nvSpPr>
        <p:spPr>
          <a:xfrm>
            <a:off x="3959087" y="1621697"/>
            <a:ext cx="4851698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SzPct val="100000"/>
            </a:pPr>
            <a:r>
              <a:rPr lang="fr-FR" sz="2400" dirty="0"/>
              <a:t>Objective </a:t>
            </a:r>
            <a:r>
              <a:rPr lang="fr-FR" sz="2400" dirty="0" err="1"/>
              <a:t>is</a:t>
            </a:r>
            <a:r>
              <a:rPr lang="fr-FR" sz="2400" dirty="0"/>
              <a:t> to update the </a:t>
            </a:r>
            <a:r>
              <a:rPr lang="fr-FR" sz="2400" dirty="0" err="1"/>
              <a:t>weights</a:t>
            </a:r>
            <a:endParaRPr lang="fr-FR" sz="2400" dirty="0"/>
          </a:p>
          <a:p>
            <a:pPr>
              <a:spcBef>
                <a:spcPts val="0"/>
              </a:spcBef>
              <a:buFont typeface="Arial"/>
              <a:buNone/>
            </a:pPr>
            <a:endParaRPr lang="fr-FR" sz="4000" dirty="0"/>
          </a:p>
        </p:txBody>
      </p:sp>
      <p:sp>
        <p:nvSpPr>
          <p:cNvPr id="16" name="Shape 236">
            <a:extLst>
              <a:ext uri="{FF2B5EF4-FFF2-40B4-BE49-F238E27FC236}">
                <a16:creationId xmlns:a16="http://schemas.microsoft.com/office/drawing/2014/main" id="{81EFD748-F79E-124A-A4FD-F1BFE96BDB6C}"/>
              </a:ext>
            </a:extLst>
          </p:cNvPr>
          <p:cNvSpPr txBox="1">
            <a:spLocks/>
          </p:cNvSpPr>
          <p:nvPr/>
        </p:nvSpPr>
        <p:spPr>
          <a:xfrm>
            <a:off x="4434418" y="3420835"/>
            <a:ext cx="4865568" cy="132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SzPct val="100000"/>
            </a:pPr>
            <a:r>
              <a:rPr lang="fr-FR" sz="2400" dirty="0"/>
              <a:t>Issue: </a:t>
            </a:r>
            <a:r>
              <a:rPr lang="fr-FR" sz="2400" b="1" dirty="0"/>
              <a:t>W</a:t>
            </a:r>
            <a:r>
              <a:rPr lang="fr-FR" sz="2400" dirty="0"/>
              <a:t> </a:t>
            </a:r>
            <a:r>
              <a:rPr lang="fr-FR" sz="2400" dirty="0" err="1"/>
              <a:t>occurs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timestep</a:t>
            </a:r>
            <a:endParaRPr lang="fr-FR" sz="2400" dirty="0"/>
          </a:p>
          <a:p>
            <a:pPr marL="457200">
              <a:spcBef>
                <a:spcPts val="0"/>
              </a:spcBef>
              <a:buSzPct val="100000"/>
            </a:pPr>
            <a:r>
              <a:rPr lang="fr-FR" sz="2400" b="1" dirty="0" err="1"/>
              <a:t>Every</a:t>
            </a:r>
            <a:r>
              <a:rPr lang="fr-FR" sz="2400" dirty="0"/>
              <a:t> </a:t>
            </a:r>
            <a:r>
              <a:rPr lang="fr-FR" sz="2400" dirty="0" err="1"/>
              <a:t>path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b="1" dirty="0"/>
              <a:t>W </a:t>
            </a:r>
            <a:r>
              <a:rPr lang="fr-FR" sz="2400" dirty="0"/>
              <a:t>to L </a:t>
            </a:r>
            <a:r>
              <a:rPr lang="fr-FR" sz="2400" dirty="0" err="1"/>
              <a:t>is</a:t>
            </a:r>
            <a:r>
              <a:rPr lang="fr-FR" sz="2400" dirty="0"/>
              <a:t> one </a:t>
            </a:r>
            <a:r>
              <a:rPr lang="fr-FR" sz="2400" dirty="0" err="1"/>
              <a:t>dependency</a:t>
            </a:r>
            <a:endParaRPr lang="fr-FR" sz="2400" dirty="0"/>
          </a:p>
          <a:p>
            <a:pPr marL="457200">
              <a:spcBef>
                <a:spcPts val="0"/>
              </a:spcBef>
              <a:buSzPct val="100000"/>
            </a:pPr>
            <a:r>
              <a:rPr lang="fr-FR" sz="2400" dirty="0" err="1"/>
              <a:t>Find</a:t>
            </a:r>
            <a:r>
              <a:rPr lang="fr-FR" sz="2400" dirty="0"/>
              <a:t> all </a:t>
            </a:r>
            <a:r>
              <a:rPr lang="fr-FR" sz="2400" dirty="0" err="1"/>
              <a:t>paths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b="1" dirty="0"/>
              <a:t>W </a:t>
            </a:r>
            <a:r>
              <a:rPr lang="fr-FR" sz="2400" dirty="0"/>
              <a:t>to L!</a:t>
            </a:r>
          </a:p>
          <a:p>
            <a:pPr>
              <a:spcBef>
                <a:spcPts val="0"/>
              </a:spcBef>
              <a:buFont typeface="Arial"/>
              <a:buNone/>
            </a:pPr>
            <a:endParaRPr lang="fr-FR" sz="4000" dirty="0"/>
          </a:p>
        </p:txBody>
      </p:sp>
      <p:pic>
        <p:nvPicPr>
          <p:cNvPr id="17" name="Shape 237">
            <a:extLst>
              <a:ext uri="{FF2B5EF4-FFF2-40B4-BE49-F238E27FC236}">
                <a16:creationId xmlns:a16="http://schemas.microsoft.com/office/drawing/2014/main" id="{FD105957-FBC9-1D48-BA7C-BF4246BF34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35" y="1609133"/>
            <a:ext cx="3636475" cy="35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239">
            <a:extLst>
              <a:ext uri="{FF2B5EF4-FFF2-40B4-BE49-F238E27FC236}">
                <a16:creationId xmlns:a16="http://schemas.microsoft.com/office/drawing/2014/main" id="{299047B3-0ED3-1241-921D-3F3EC9F3F8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004" y="2268827"/>
            <a:ext cx="2864393" cy="93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40">
            <a:extLst>
              <a:ext uri="{FF2B5EF4-FFF2-40B4-BE49-F238E27FC236}">
                <a16:creationId xmlns:a16="http://schemas.microsoft.com/office/drawing/2014/main" id="{75BB4CF9-AA7F-174E-865F-69D310DB8CB8}"/>
              </a:ext>
            </a:extLst>
          </p:cNvPr>
          <p:cNvSpPr/>
          <p:nvPr/>
        </p:nvSpPr>
        <p:spPr>
          <a:xfrm>
            <a:off x="889185" y="1913510"/>
            <a:ext cx="1462225" cy="2570325"/>
          </a:xfrm>
          <a:custGeom>
            <a:avLst/>
            <a:gdLst/>
            <a:ahLst/>
            <a:cxnLst/>
            <a:rect l="0" t="0" r="0" b="0"/>
            <a:pathLst>
              <a:path w="58489" h="102813" extrusionOk="0">
                <a:moveTo>
                  <a:pt x="0" y="97996"/>
                </a:moveTo>
                <a:cubicBezTo>
                  <a:pt x="4275" y="98081"/>
                  <a:pt x="20864" y="108342"/>
                  <a:pt x="25653" y="98509"/>
                </a:cubicBezTo>
                <a:cubicBezTo>
                  <a:pt x="30441" y="88675"/>
                  <a:pt x="23259" y="55411"/>
                  <a:pt x="28732" y="38993"/>
                </a:cubicBezTo>
                <a:cubicBezTo>
                  <a:pt x="34204" y="22574"/>
                  <a:pt x="53529" y="6498"/>
                  <a:pt x="58489" y="0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1" name="Shape 241">
            <a:extLst>
              <a:ext uri="{FF2B5EF4-FFF2-40B4-BE49-F238E27FC236}">
                <a16:creationId xmlns:a16="http://schemas.microsoft.com/office/drawing/2014/main" id="{3F32EDF0-9B7D-CF4C-B408-52DEF9A2F5CC}"/>
              </a:ext>
            </a:extLst>
          </p:cNvPr>
          <p:cNvSpPr/>
          <p:nvPr/>
        </p:nvSpPr>
        <p:spPr>
          <a:xfrm>
            <a:off x="857110" y="1975397"/>
            <a:ext cx="1526375" cy="2673250"/>
          </a:xfrm>
          <a:custGeom>
            <a:avLst/>
            <a:gdLst/>
            <a:ahLst/>
            <a:cxnLst/>
            <a:rect l="0" t="0" r="0" b="0"/>
            <a:pathLst>
              <a:path w="61055" h="106930" extrusionOk="0">
                <a:moveTo>
                  <a:pt x="0" y="96970"/>
                </a:moveTo>
                <a:cubicBezTo>
                  <a:pt x="9320" y="97910"/>
                  <a:pt x="46261" y="114500"/>
                  <a:pt x="55924" y="102614"/>
                </a:cubicBezTo>
                <a:cubicBezTo>
                  <a:pt x="65586" y="90728"/>
                  <a:pt x="57120" y="42756"/>
                  <a:pt x="57976" y="25654"/>
                </a:cubicBezTo>
                <a:cubicBezTo>
                  <a:pt x="58831" y="8551"/>
                  <a:pt x="60541" y="4275"/>
                  <a:pt x="61055" y="0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2" name="Shape 242">
            <a:extLst>
              <a:ext uri="{FF2B5EF4-FFF2-40B4-BE49-F238E27FC236}">
                <a16:creationId xmlns:a16="http://schemas.microsoft.com/office/drawing/2014/main" id="{497D5E2F-454F-364B-8BC5-1001E673938B}"/>
              </a:ext>
            </a:extLst>
          </p:cNvPr>
          <p:cNvSpPr/>
          <p:nvPr/>
        </p:nvSpPr>
        <p:spPr>
          <a:xfrm>
            <a:off x="889185" y="1990485"/>
            <a:ext cx="2177800" cy="2855650"/>
          </a:xfrm>
          <a:custGeom>
            <a:avLst/>
            <a:gdLst/>
            <a:ahLst/>
            <a:cxnLst/>
            <a:rect l="0" t="0" r="0" b="0"/>
            <a:pathLst>
              <a:path w="87112" h="114226" extrusionOk="0">
                <a:moveTo>
                  <a:pt x="0" y="102613"/>
                </a:moveTo>
                <a:cubicBezTo>
                  <a:pt x="13168" y="103810"/>
                  <a:pt x="65159" y="122537"/>
                  <a:pt x="79012" y="109796"/>
                </a:cubicBezTo>
                <a:cubicBezTo>
                  <a:pt x="92864" y="97054"/>
                  <a:pt x="85083" y="44465"/>
                  <a:pt x="83117" y="26166"/>
                </a:cubicBezTo>
                <a:cubicBezTo>
                  <a:pt x="81150" y="7866"/>
                  <a:pt x="69862" y="4361"/>
                  <a:pt x="67212" y="0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23" name="Shape 243">
            <a:extLst>
              <a:ext uri="{FF2B5EF4-FFF2-40B4-BE49-F238E27FC236}">
                <a16:creationId xmlns:a16="http://schemas.microsoft.com/office/drawing/2014/main" id="{4446C2E9-9A5B-5F49-BDFD-C7F0077EDAF9}"/>
              </a:ext>
            </a:extLst>
          </p:cNvPr>
          <p:cNvSpPr/>
          <p:nvPr/>
        </p:nvSpPr>
        <p:spPr>
          <a:xfrm>
            <a:off x="914835" y="3940135"/>
            <a:ext cx="359100" cy="28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76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8" name="Image 7" descr="600px-ArtificialNeuronModel_engl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33"/>
          <a:stretch/>
        </p:blipFill>
        <p:spPr>
          <a:xfrm>
            <a:off x="4404927" y="1423774"/>
            <a:ext cx="613254" cy="2147031"/>
          </a:xfrm>
          <a:prstGeom prst="rect">
            <a:avLst/>
          </a:prstGeom>
        </p:spPr>
      </p:pic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54902" y="2083599"/>
            <a:ext cx="332902" cy="12329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23429" y="1495617"/>
            <a:ext cx="24660" cy="381661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61781" y="2206889"/>
            <a:ext cx="86308" cy="46048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631962" y="1778646"/>
            <a:ext cx="172615" cy="15210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4788359" y="1837557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4788359" y="2305610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788359" y="2766234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788359" y="338990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9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9050" y="25108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err="1"/>
              <a:t>Backpropagation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Time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40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Shape 336">
            <a:extLst>
              <a:ext uri="{FF2B5EF4-FFF2-40B4-BE49-F238E27FC236}">
                <a16:creationId xmlns:a16="http://schemas.microsoft.com/office/drawing/2014/main" id="{FD0F536F-9B06-F84B-87A9-27B834A0973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78" y="1615002"/>
            <a:ext cx="3627100" cy="357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337">
            <a:extLst>
              <a:ext uri="{FF2B5EF4-FFF2-40B4-BE49-F238E27FC236}">
                <a16:creationId xmlns:a16="http://schemas.microsoft.com/office/drawing/2014/main" id="{24949135-311A-A541-8A6E-F7EF424C7DED}"/>
              </a:ext>
            </a:extLst>
          </p:cNvPr>
          <p:cNvSpPr/>
          <p:nvPr/>
        </p:nvSpPr>
        <p:spPr>
          <a:xfrm>
            <a:off x="949729" y="3974502"/>
            <a:ext cx="282300" cy="24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338">
            <a:extLst>
              <a:ext uri="{FF2B5EF4-FFF2-40B4-BE49-F238E27FC236}">
                <a16:creationId xmlns:a16="http://schemas.microsoft.com/office/drawing/2014/main" id="{2F53598C-DD05-1F46-82A7-0B8DC221428B}"/>
              </a:ext>
            </a:extLst>
          </p:cNvPr>
          <p:cNvSpPr/>
          <p:nvPr/>
        </p:nvSpPr>
        <p:spPr>
          <a:xfrm>
            <a:off x="1257579" y="4102777"/>
            <a:ext cx="333600" cy="3207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" name="Shape 339">
            <a:extLst>
              <a:ext uri="{FF2B5EF4-FFF2-40B4-BE49-F238E27FC236}">
                <a16:creationId xmlns:a16="http://schemas.microsoft.com/office/drawing/2014/main" id="{9F9D496B-C043-8B4D-AE08-24B6630F08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403" y="1775342"/>
            <a:ext cx="2683024" cy="10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340">
            <a:extLst>
              <a:ext uri="{FF2B5EF4-FFF2-40B4-BE49-F238E27FC236}">
                <a16:creationId xmlns:a16="http://schemas.microsoft.com/office/drawing/2014/main" id="{145905F4-BD1C-E548-82F4-B57AF70EDB3A}"/>
              </a:ext>
            </a:extLst>
          </p:cNvPr>
          <p:cNvSpPr txBox="1"/>
          <p:nvPr/>
        </p:nvSpPr>
        <p:spPr>
          <a:xfrm>
            <a:off x="4501139" y="2970137"/>
            <a:ext cx="4711500" cy="4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 explicit of </a:t>
            </a:r>
            <a:r>
              <a:rPr lang="en" sz="18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" sz="1800" baseline="-25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en" sz="18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" sz="1800" baseline="-25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28" name="Shape 341">
            <a:extLst>
              <a:ext uri="{FF2B5EF4-FFF2-40B4-BE49-F238E27FC236}">
                <a16:creationId xmlns:a16="http://schemas.microsoft.com/office/drawing/2014/main" id="{0C46749E-71D9-AF4F-BE48-A2C7C9259C03}"/>
              </a:ext>
            </a:extLst>
          </p:cNvPr>
          <p:cNvSpPr/>
          <p:nvPr/>
        </p:nvSpPr>
        <p:spPr>
          <a:xfrm>
            <a:off x="2591554" y="2576402"/>
            <a:ext cx="333600" cy="3207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342">
            <a:extLst>
              <a:ext uri="{FF2B5EF4-FFF2-40B4-BE49-F238E27FC236}">
                <a16:creationId xmlns:a16="http://schemas.microsoft.com/office/drawing/2014/main" id="{0C0DF796-10DE-1740-A8B5-0EBE55C85B6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418" y="4045310"/>
            <a:ext cx="3698350" cy="9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43">
            <a:extLst>
              <a:ext uri="{FF2B5EF4-FFF2-40B4-BE49-F238E27FC236}">
                <a16:creationId xmlns:a16="http://schemas.microsoft.com/office/drawing/2014/main" id="{99BCF9EF-AADE-3644-B5D2-F74019EC26B6}"/>
              </a:ext>
            </a:extLst>
          </p:cNvPr>
          <p:cNvSpPr/>
          <p:nvPr/>
        </p:nvSpPr>
        <p:spPr>
          <a:xfrm>
            <a:off x="6659604" y="1782504"/>
            <a:ext cx="615600" cy="987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" name="Shape 344">
            <a:extLst>
              <a:ext uri="{FF2B5EF4-FFF2-40B4-BE49-F238E27FC236}">
                <a16:creationId xmlns:a16="http://schemas.microsoft.com/office/drawing/2014/main" id="{DD7E2D14-8DA6-9349-A1B7-5472A472FEE4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411556" y="2770104"/>
            <a:ext cx="555848" cy="3012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345">
            <a:extLst>
              <a:ext uri="{FF2B5EF4-FFF2-40B4-BE49-F238E27FC236}">
                <a16:creationId xmlns:a16="http://schemas.microsoft.com/office/drawing/2014/main" id="{13C345BD-4417-7244-88D6-BD2DD86BEF54}"/>
              </a:ext>
            </a:extLst>
          </p:cNvPr>
          <p:cNvSpPr txBox="1"/>
          <p:nvPr/>
        </p:nvSpPr>
        <p:spPr>
          <a:xfrm>
            <a:off x="4535248" y="3311631"/>
            <a:ext cx="4351200" cy="41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Open Sans"/>
              <a:buChar char="●"/>
            </a:pPr>
            <a:r>
              <a:rPr lang="e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Use chain rule to fill missing steps</a:t>
            </a:r>
          </a:p>
        </p:txBody>
      </p:sp>
      <p:sp>
        <p:nvSpPr>
          <p:cNvPr id="33" name="Shape 346">
            <a:extLst>
              <a:ext uri="{FF2B5EF4-FFF2-40B4-BE49-F238E27FC236}">
                <a16:creationId xmlns:a16="http://schemas.microsoft.com/office/drawing/2014/main" id="{C1FE1705-2C29-0B4C-B0D4-55477CC09317}"/>
              </a:ext>
            </a:extLst>
          </p:cNvPr>
          <p:cNvSpPr txBox="1"/>
          <p:nvPr/>
        </p:nvSpPr>
        <p:spPr>
          <a:xfrm>
            <a:off x="2754004" y="2205627"/>
            <a:ext cx="282300" cy="2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</a:p>
        </p:txBody>
      </p:sp>
      <p:sp>
        <p:nvSpPr>
          <p:cNvPr id="34" name="Shape 347">
            <a:extLst>
              <a:ext uri="{FF2B5EF4-FFF2-40B4-BE49-F238E27FC236}">
                <a16:creationId xmlns:a16="http://schemas.microsoft.com/office/drawing/2014/main" id="{A5C2A298-5938-6644-8162-C793B4994F7A}"/>
              </a:ext>
            </a:extLst>
          </p:cNvPr>
          <p:cNvSpPr txBox="1"/>
          <p:nvPr/>
        </p:nvSpPr>
        <p:spPr>
          <a:xfrm>
            <a:off x="1342304" y="3730902"/>
            <a:ext cx="282300" cy="2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</a:p>
        </p:txBody>
      </p:sp>
      <p:sp>
        <p:nvSpPr>
          <p:cNvPr id="35" name="Shape 348">
            <a:extLst>
              <a:ext uri="{FF2B5EF4-FFF2-40B4-BE49-F238E27FC236}">
                <a16:creationId xmlns:a16="http://schemas.microsoft.com/office/drawing/2014/main" id="{9382A41C-C5F6-ED4B-9113-1C12A51FD050}"/>
              </a:ext>
            </a:extLst>
          </p:cNvPr>
          <p:cNvSpPr/>
          <p:nvPr/>
        </p:nvSpPr>
        <p:spPr>
          <a:xfrm>
            <a:off x="6353069" y="4053786"/>
            <a:ext cx="615600" cy="9210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49">
            <a:extLst>
              <a:ext uri="{FF2B5EF4-FFF2-40B4-BE49-F238E27FC236}">
                <a16:creationId xmlns:a16="http://schemas.microsoft.com/office/drawing/2014/main" id="{926B8469-6B54-6C41-84A8-96CEA4A654DF}"/>
              </a:ext>
            </a:extLst>
          </p:cNvPr>
          <p:cNvSpPr/>
          <p:nvPr/>
        </p:nvSpPr>
        <p:spPr>
          <a:xfrm>
            <a:off x="6962669" y="4053786"/>
            <a:ext cx="506400" cy="9210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50">
            <a:extLst>
              <a:ext uri="{FF2B5EF4-FFF2-40B4-BE49-F238E27FC236}">
                <a16:creationId xmlns:a16="http://schemas.microsoft.com/office/drawing/2014/main" id="{2253C765-713B-8446-872C-0D0ACBE060AD}"/>
              </a:ext>
            </a:extLst>
          </p:cNvPr>
          <p:cNvSpPr/>
          <p:nvPr/>
        </p:nvSpPr>
        <p:spPr>
          <a:xfrm>
            <a:off x="7496069" y="4053786"/>
            <a:ext cx="506400" cy="9210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51">
            <a:extLst>
              <a:ext uri="{FF2B5EF4-FFF2-40B4-BE49-F238E27FC236}">
                <a16:creationId xmlns:a16="http://schemas.microsoft.com/office/drawing/2014/main" id="{05F78FFC-4D20-4546-B56B-54A22F52F0EC}"/>
              </a:ext>
            </a:extLst>
          </p:cNvPr>
          <p:cNvCxnSpPr>
            <a:stCxn id="28" idx="5"/>
          </p:cNvCxnSpPr>
          <p:nvPr/>
        </p:nvCxnSpPr>
        <p:spPr>
          <a:xfrm>
            <a:off x="2876299" y="2850136"/>
            <a:ext cx="18900" cy="5856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" name="Shape 352">
            <a:extLst>
              <a:ext uri="{FF2B5EF4-FFF2-40B4-BE49-F238E27FC236}">
                <a16:creationId xmlns:a16="http://schemas.microsoft.com/office/drawing/2014/main" id="{9755C959-B4F3-E349-A0D8-B657725510F6}"/>
              </a:ext>
            </a:extLst>
          </p:cNvPr>
          <p:cNvCxnSpPr/>
          <p:nvPr/>
        </p:nvCxnSpPr>
        <p:spPr>
          <a:xfrm>
            <a:off x="2882304" y="3641002"/>
            <a:ext cx="0" cy="5517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353">
            <a:extLst>
              <a:ext uri="{FF2B5EF4-FFF2-40B4-BE49-F238E27FC236}">
                <a16:creationId xmlns:a16="http://schemas.microsoft.com/office/drawing/2014/main" id="{E007EDFE-E4BD-0D44-BCAE-34B3E2458F13}"/>
              </a:ext>
            </a:extLst>
          </p:cNvPr>
          <p:cNvCxnSpPr>
            <a:endCxn id="25" idx="4"/>
          </p:cNvCxnSpPr>
          <p:nvPr/>
        </p:nvCxnSpPr>
        <p:spPr>
          <a:xfrm rot="10800000">
            <a:off x="1424379" y="4423477"/>
            <a:ext cx="1470900" cy="1026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8242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8" name="Image 7" descr="600px-ArtificialNeuronModel_engl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064"/>
          <a:stretch/>
        </p:blipFill>
        <p:spPr>
          <a:xfrm>
            <a:off x="4404927" y="1423774"/>
            <a:ext cx="1895540" cy="2147031"/>
          </a:xfrm>
          <a:prstGeom prst="rect">
            <a:avLst/>
          </a:prstGeom>
        </p:spPr>
      </p:pic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42572" y="2071270"/>
            <a:ext cx="332902" cy="12329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48089" y="1316899"/>
            <a:ext cx="0" cy="56037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16907" y="2219218"/>
            <a:ext cx="143512" cy="46048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516550" y="1676742"/>
            <a:ext cx="275697" cy="2540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4788359" y="1837557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4788359" y="2305610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788359" y="2766234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788359" y="338990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5449719" y="2667371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5449719" y="2574631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449719" y="2317939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449719" y="1825228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8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8" name="Image 7" descr="600px-ArtificialNeuronModel_engl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271"/>
          <a:stretch/>
        </p:blipFill>
        <p:spPr>
          <a:xfrm>
            <a:off x="4404927" y="1423774"/>
            <a:ext cx="2473798" cy="2147031"/>
          </a:xfrm>
          <a:prstGeom prst="rect">
            <a:avLst/>
          </a:prstGeom>
        </p:spPr>
      </p:pic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42572" y="2071270"/>
            <a:ext cx="332902" cy="12329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48089" y="1316899"/>
            <a:ext cx="0" cy="56037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16907" y="2219218"/>
            <a:ext cx="143512" cy="46048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516550" y="1676742"/>
            <a:ext cx="275697" cy="2540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1911099" y="1955408"/>
            <a:ext cx="147957" cy="1528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4788359" y="1837557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4788359" y="2305610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788359" y="2766234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788359" y="338990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374444" y="2288361"/>
            <a:ext cx="479620" cy="490201"/>
          </a:xfrm>
          <a:prstGeom prst="ellipse">
            <a:avLst/>
          </a:prstGeom>
          <a:noFill/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 flipV="1">
            <a:off x="5449719" y="2667371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5449719" y="2574631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449719" y="2317939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449719" y="1825228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31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7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8" name="Image 7" descr="600px-ArtificialNeuronModel_englis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056"/>
          <a:stretch/>
        </p:blipFill>
        <p:spPr>
          <a:xfrm>
            <a:off x="4404926" y="1423774"/>
            <a:ext cx="3794311" cy="2147031"/>
          </a:xfrm>
          <a:prstGeom prst="rect">
            <a:avLst/>
          </a:prstGeom>
        </p:spPr>
      </p:pic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pic>
        <p:nvPicPr>
          <p:cNvPr id="14" name="Image 13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2" t="18246" r="41473" b="80590"/>
          <a:stretch/>
        </p:blipFill>
        <p:spPr>
          <a:xfrm>
            <a:off x="7722620" y="3145748"/>
            <a:ext cx="223419" cy="2351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Image 14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8" t="18309" r="43297" b="80320"/>
          <a:stretch/>
        </p:blipFill>
        <p:spPr>
          <a:xfrm>
            <a:off x="7718276" y="2390469"/>
            <a:ext cx="223419" cy="27690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42572" y="2071270"/>
            <a:ext cx="332902" cy="12329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48089" y="1316899"/>
            <a:ext cx="0" cy="56037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16907" y="2219218"/>
            <a:ext cx="143512" cy="46048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516550" y="1676742"/>
            <a:ext cx="275697" cy="2540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1911099" y="1955408"/>
            <a:ext cx="147957" cy="1528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>
            <a:off x="4788359" y="1837557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4788359" y="2305610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788359" y="2766234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788359" y="338990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374444" y="2288361"/>
            <a:ext cx="479620" cy="490201"/>
          </a:xfrm>
          <a:prstGeom prst="ellipse">
            <a:avLst/>
          </a:prstGeom>
          <a:noFill/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 flipV="1">
            <a:off x="5449719" y="2667371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5449719" y="2574631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449719" y="2317939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449719" y="1825228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70424" y="2288361"/>
            <a:ext cx="496536" cy="477873"/>
          </a:xfrm>
          <a:prstGeom prst="rect">
            <a:avLst/>
          </a:prstGeom>
          <a:noFill/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2120706" y="1938923"/>
            <a:ext cx="123297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22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8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8" name="Image 7" descr="600px-ArtificialNeuronModel_engli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26" y="1423774"/>
            <a:ext cx="4520065" cy="2147031"/>
          </a:xfrm>
          <a:prstGeom prst="rect">
            <a:avLst/>
          </a:prstGeom>
        </p:spPr>
      </p:pic>
      <p:pic>
        <p:nvPicPr>
          <p:cNvPr id="9" name="Image 8" descr="nn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8"/>
          <a:stretch/>
        </p:blipFill>
        <p:spPr>
          <a:xfrm>
            <a:off x="235178" y="1316899"/>
            <a:ext cx="3789360" cy="2602322"/>
          </a:xfrm>
          <a:prstGeom prst="rect">
            <a:avLst/>
          </a:prstGeom>
        </p:spPr>
      </p:pic>
      <p:pic>
        <p:nvPicPr>
          <p:cNvPr id="11" name="Image 10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1" t="15774" r="37140" b="77197"/>
          <a:stretch/>
        </p:blipFill>
        <p:spPr>
          <a:xfrm>
            <a:off x="2744796" y="3731082"/>
            <a:ext cx="3327560" cy="1420131"/>
          </a:xfrm>
          <a:prstGeom prst="rect">
            <a:avLst/>
          </a:prstGeom>
        </p:spPr>
      </p:pic>
      <p:pic>
        <p:nvPicPr>
          <p:cNvPr id="13" name="Image 12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1" t="18466" r="55684" b="80370"/>
          <a:stretch/>
        </p:blipFill>
        <p:spPr>
          <a:xfrm>
            <a:off x="8436995" y="2386923"/>
            <a:ext cx="223419" cy="2351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Image 13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2" t="18246" r="41473" b="80590"/>
          <a:stretch/>
        </p:blipFill>
        <p:spPr>
          <a:xfrm>
            <a:off x="7722620" y="3145748"/>
            <a:ext cx="223419" cy="2351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Image 14" descr="ML.Cours.equation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8" t="18309" r="43297" b="80320"/>
          <a:stretch/>
        </p:blipFill>
        <p:spPr>
          <a:xfrm>
            <a:off x="7718276" y="2390469"/>
            <a:ext cx="223419" cy="27690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6" name="Connecteur droit avec flèche 15"/>
          <p:cNvCxnSpPr/>
          <p:nvPr/>
        </p:nvCxnSpPr>
        <p:spPr>
          <a:xfrm flipV="1">
            <a:off x="1442572" y="2071270"/>
            <a:ext cx="332902" cy="123290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948089" y="1316899"/>
            <a:ext cx="0" cy="56037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1816907" y="2219218"/>
            <a:ext cx="143512" cy="46048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516550" y="1676742"/>
            <a:ext cx="275697" cy="2540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1911099" y="1955408"/>
            <a:ext cx="147957" cy="1528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 flipV="1">
            <a:off x="2288518" y="1852620"/>
            <a:ext cx="345375" cy="152312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4788359" y="1837557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4788359" y="2305610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788359" y="2766234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788359" y="3389909"/>
            <a:ext cx="35311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8079290" y="2513518"/>
            <a:ext cx="345375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6374444" y="2288361"/>
            <a:ext cx="479620" cy="490201"/>
          </a:xfrm>
          <a:prstGeom prst="ellipse">
            <a:avLst/>
          </a:prstGeom>
          <a:noFill/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 flipV="1">
            <a:off x="5449719" y="2667371"/>
            <a:ext cx="986375" cy="72253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V="1">
            <a:off x="5449719" y="2574631"/>
            <a:ext cx="949385" cy="19160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449719" y="2317939"/>
            <a:ext cx="949385" cy="18484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449719" y="1825228"/>
            <a:ext cx="961715" cy="628241"/>
          </a:xfrm>
          <a:prstGeom prst="straightConnector1">
            <a:avLst/>
          </a:prstGeom>
          <a:ln w="190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70424" y="2288361"/>
            <a:ext cx="496536" cy="477873"/>
          </a:xfrm>
          <a:prstGeom prst="rect">
            <a:avLst/>
          </a:prstGeom>
          <a:noFill/>
          <a:ln w="28575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2120706" y="1938923"/>
            <a:ext cx="123297" cy="1693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37945" y="5003265"/>
            <a:ext cx="7725192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 err="1"/>
              <a:t>Seminal</a:t>
            </a:r>
            <a:r>
              <a:rPr lang="fr-FR" sz="2400" dirty="0"/>
              <a:t> model by </a:t>
            </a:r>
            <a:r>
              <a:rPr lang="fr-FR" sz="2400" dirty="0" err="1"/>
              <a:t>McCulloch</a:t>
            </a:r>
            <a:r>
              <a:rPr lang="fr-FR" sz="2400" dirty="0"/>
              <a:t> &amp; </a:t>
            </a:r>
            <a:r>
              <a:rPr lang="fr-FR" sz="2400" dirty="0" err="1"/>
              <a:t>Pitts</a:t>
            </a:r>
            <a:r>
              <a:rPr lang="fr-FR" sz="2400" dirty="0"/>
              <a:t> (</a:t>
            </a:r>
            <a:r>
              <a:rPr lang="fr-FR" sz="2400" b="1" dirty="0" err="1"/>
              <a:t>dating</a:t>
            </a:r>
            <a:r>
              <a:rPr lang="fr-FR" sz="2400" b="1" dirty="0"/>
              <a:t> back to 1943</a:t>
            </a:r>
            <a:r>
              <a:rPr lang="fr-FR" sz="2400" dirty="0"/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fr-FR" sz="2400" dirty="0"/>
              <a:t>So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does</a:t>
            </a:r>
            <a:r>
              <a:rPr lang="fr-FR" sz="2400" dirty="0"/>
              <a:t> a single </a:t>
            </a:r>
            <a:r>
              <a:rPr lang="fr-FR" sz="2400" dirty="0" err="1"/>
              <a:t>neuron</a:t>
            </a:r>
            <a:r>
              <a:rPr lang="fr-FR" sz="2400" dirty="0"/>
              <a:t> </a:t>
            </a:r>
            <a:r>
              <a:rPr lang="fr-FR" sz="2400" dirty="0" err="1"/>
              <a:t>mathematically</a:t>
            </a:r>
            <a:r>
              <a:rPr lang="fr-FR" sz="2400" dirty="0"/>
              <a:t> do ?</a:t>
            </a:r>
          </a:p>
        </p:txBody>
      </p:sp>
    </p:spTree>
    <p:extLst>
      <p:ext uri="{BB962C8B-B14F-4D97-AF65-F5344CB8AC3E}">
        <p14:creationId xmlns:p14="http://schemas.microsoft.com/office/powerpoint/2010/main" val="37115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7269" y="227604"/>
            <a:ext cx="7787368" cy="654264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/>
              <a:t>Neural Networks</a:t>
            </a:r>
          </a:p>
        </p:txBody>
      </p:sp>
      <p:pic>
        <p:nvPicPr>
          <p:cNvPr id="4" name="Image 3" descr="179db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5" y="6330379"/>
            <a:ext cx="753964" cy="37698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P. Esling - Music Machine Learning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  <p:cxnSp>
        <p:nvCxnSpPr>
          <p:cNvPr id="7" name="Connecteur droit 6"/>
          <p:cNvCxnSpPr/>
          <p:nvPr/>
        </p:nvCxnSpPr>
        <p:spPr>
          <a:xfrm>
            <a:off x="729050" y="987690"/>
            <a:ext cx="6149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09867" y="1421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>
              <a:sym typeface="Wingdings"/>
            </a:endParaRPr>
          </a:p>
        </p:txBody>
      </p:sp>
      <p:pic>
        <p:nvPicPr>
          <p:cNvPr id="23" name="Image 22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2" t="16514" r="41537" b="79083"/>
          <a:stretch/>
        </p:blipFill>
        <p:spPr>
          <a:xfrm>
            <a:off x="3307194" y="1306851"/>
            <a:ext cx="1501376" cy="676468"/>
          </a:xfrm>
          <a:prstGeom prst="rect">
            <a:avLst/>
          </a:prstGeom>
        </p:spPr>
      </p:pic>
      <p:pic>
        <p:nvPicPr>
          <p:cNvPr id="16" name="Image 15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1" t="15774" r="37140" b="77197"/>
          <a:stretch/>
        </p:blipFill>
        <p:spPr>
          <a:xfrm>
            <a:off x="729050" y="1127085"/>
            <a:ext cx="2449296" cy="1045307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 flipV="1">
            <a:off x="6625453" y="1296640"/>
            <a:ext cx="0" cy="2129106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6479533" y="3262535"/>
            <a:ext cx="1844550" cy="1"/>
          </a:xfrm>
          <a:prstGeom prst="line">
            <a:avLst/>
          </a:prstGeom>
          <a:ln w="38100" cmpd="sng"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6441306" y="1465437"/>
            <a:ext cx="1426579" cy="174663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 35" descr="ML.Cours.equation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5" t="17316" r="42941" b="80838"/>
          <a:stretch/>
        </p:blipFill>
        <p:spPr>
          <a:xfrm>
            <a:off x="6219373" y="2731017"/>
            <a:ext cx="284820" cy="436699"/>
          </a:xfrm>
          <a:prstGeom prst="rect">
            <a:avLst/>
          </a:prstGeom>
        </p:spPr>
      </p:pic>
      <p:cxnSp>
        <p:nvCxnSpPr>
          <p:cNvPr id="45" name="Connecteur droit 44"/>
          <p:cNvCxnSpPr/>
          <p:nvPr/>
        </p:nvCxnSpPr>
        <p:spPr>
          <a:xfrm>
            <a:off x="6516523" y="2328466"/>
            <a:ext cx="656930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6516523" y="1858316"/>
            <a:ext cx="1029552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6541183" y="2961696"/>
            <a:ext cx="182958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7220551" y="2328466"/>
            <a:ext cx="372859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V="1">
            <a:off x="6405795" y="1858316"/>
            <a:ext cx="0" cy="466725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Image 59" descr="ML.Cours.equation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9" t="41971" r="49008" b="55764"/>
          <a:stretch/>
        </p:blipFill>
        <p:spPr>
          <a:xfrm>
            <a:off x="5848120" y="1884912"/>
            <a:ext cx="557675" cy="525551"/>
          </a:xfrm>
          <a:prstGeom prst="rect">
            <a:avLst/>
          </a:prstGeom>
        </p:spPr>
      </p:pic>
      <p:sp>
        <p:nvSpPr>
          <p:cNvPr id="62" name="ZoneTexte 61"/>
          <p:cNvSpPr txBox="1"/>
          <p:nvPr/>
        </p:nvSpPr>
        <p:spPr>
          <a:xfrm>
            <a:off x="7256745" y="233648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703392" y="2056520"/>
            <a:ext cx="5381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So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interpretation</a:t>
            </a:r>
            <a:r>
              <a:rPr lang="fr-FR" sz="2000" dirty="0"/>
              <a:t> of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equation</a:t>
            </a:r>
            <a:r>
              <a:rPr lang="fr-FR" sz="2000" dirty="0"/>
              <a:t>?</a:t>
            </a:r>
          </a:p>
          <a:p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say</a:t>
            </a:r>
            <a:r>
              <a:rPr lang="fr-FR" sz="2000" dirty="0"/>
              <a:t> I </a:t>
            </a:r>
            <a:r>
              <a:rPr lang="fr-FR" sz="2000" dirty="0" err="1"/>
              <a:t>only</a:t>
            </a:r>
            <a:r>
              <a:rPr lang="fr-FR" sz="2000" dirty="0"/>
              <a:t> have a single </a:t>
            </a:r>
            <a:r>
              <a:rPr lang="fr-FR" sz="2000" dirty="0" err="1"/>
              <a:t>weight</a:t>
            </a:r>
            <a:r>
              <a:rPr lang="fr-FR" sz="2000" dirty="0"/>
              <a:t> (+ </a:t>
            </a:r>
            <a:r>
              <a:rPr lang="fr-FR" sz="2000" dirty="0" err="1"/>
              <a:t>threshold</a:t>
            </a:r>
            <a:r>
              <a:rPr lang="fr-FR" sz="2000" dirty="0"/>
              <a:t>)?</a:t>
            </a:r>
          </a:p>
        </p:txBody>
      </p:sp>
      <p:grpSp>
        <p:nvGrpSpPr>
          <p:cNvPr id="92" name="Grouper 91"/>
          <p:cNvGrpSpPr/>
          <p:nvPr/>
        </p:nvGrpSpPr>
        <p:grpSpPr>
          <a:xfrm>
            <a:off x="6185852" y="3587970"/>
            <a:ext cx="2124228" cy="1778114"/>
            <a:chOff x="5708644" y="3898700"/>
            <a:chExt cx="2367297" cy="1960309"/>
          </a:xfrm>
        </p:grpSpPr>
        <p:cxnSp>
          <p:nvCxnSpPr>
            <p:cNvPr id="65" name="Connecteur droit 64"/>
            <p:cNvCxnSpPr/>
            <p:nvPr/>
          </p:nvCxnSpPr>
          <p:spPr>
            <a:xfrm flipH="1" flipV="1">
              <a:off x="6625453" y="3898700"/>
              <a:ext cx="6482" cy="1240383"/>
            </a:xfrm>
            <a:prstGeom prst="line">
              <a:avLst/>
            </a:prstGeom>
            <a:ln w="38100" cmpd="sng"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625453" y="5126755"/>
              <a:ext cx="1450488" cy="12329"/>
            </a:xfrm>
            <a:prstGeom prst="line">
              <a:avLst/>
            </a:prstGeom>
            <a:ln w="38100" cmpd="sng"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 flipH="1" flipV="1">
              <a:off x="5708644" y="4500082"/>
              <a:ext cx="770889" cy="125755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H="1">
              <a:off x="5848120" y="5113084"/>
              <a:ext cx="783814" cy="745925"/>
            </a:xfrm>
            <a:prstGeom prst="line">
              <a:avLst/>
            </a:prstGeom>
            <a:ln w="38100" cmpd="sng"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H="1" flipV="1">
              <a:off x="6966270" y="4191857"/>
              <a:ext cx="770888" cy="1257555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 flipH="1">
              <a:off x="5708645" y="4191856"/>
              <a:ext cx="1257625" cy="30822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 flipH="1">
              <a:off x="6479533" y="5449412"/>
              <a:ext cx="1257625" cy="30822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ZoneTexte 92"/>
          <p:cNvSpPr txBox="1"/>
          <p:nvPr/>
        </p:nvSpPr>
        <p:spPr>
          <a:xfrm>
            <a:off x="729050" y="3262536"/>
            <a:ext cx="5073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N inputs, a single </a:t>
            </a:r>
            <a:r>
              <a:rPr lang="fr-FR" sz="2000" dirty="0" err="1"/>
              <a:t>neuron</a:t>
            </a:r>
            <a:r>
              <a:rPr lang="fr-FR" sz="2000" dirty="0"/>
              <a:t> </a:t>
            </a:r>
            <a:r>
              <a:rPr lang="fr-FR" sz="2000" dirty="0" err="1"/>
              <a:t>simply</a:t>
            </a:r>
            <a:r>
              <a:rPr lang="fr-FR" sz="2000" dirty="0"/>
              <a:t> </a:t>
            </a:r>
            <a:r>
              <a:rPr lang="fr-FR" sz="2000" dirty="0" err="1"/>
              <a:t>defines</a:t>
            </a:r>
            <a:r>
              <a:rPr lang="fr-FR" sz="2000" dirty="0"/>
              <a:t> a</a:t>
            </a:r>
          </a:p>
          <a:p>
            <a:r>
              <a:rPr lang="fr-FR" sz="2000" b="1" dirty="0"/>
              <a:t>N-</a:t>
            </a:r>
            <a:r>
              <a:rPr lang="fr-FR" sz="2000" b="1" dirty="0" err="1"/>
              <a:t>dimensional</a:t>
            </a:r>
            <a:r>
              <a:rPr lang="fr-FR" sz="2000" b="1" dirty="0"/>
              <a:t> </a:t>
            </a:r>
            <a:r>
              <a:rPr lang="fr-FR" sz="2000" b="1" dirty="0" err="1"/>
              <a:t>hyperplane</a:t>
            </a:r>
            <a:endParaRPr lang="fr-FR" sz="2000" b="1" dirty="0"/>
          </a:p>
        </p:txBody>
      </p:sp>
      <p:sp>
        <p:nvSpPr>
          <p:cNvPr id="94" name="ZoneTexte 93"/>
          <p:cNvSpPr txBox="1"/>
          <p:nvPr/>
        </p:nvSpPr>
        <p:spPr>
          <a:xfrm>
            <a:off x="1009867" y="5489763"/>
            <a:ext cx="757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 </a:t>
            </a:r>
            <a:r>
              <a:rPr lang="fr-FR" dirty="0" err="1"/>
              <a:t>essentially</a:t>
            </a:r>
            <a:r>
              <a:rPr lang="fr-FR" dirty="0"/>
              <a:t> a </a:t>
            </a:r>
            <a:r>
              <a:rPr lang="fr-FR" dirty="0" err="1"/>
              <a:t>space</a:t>
            </a:r>
            <a:r>
              <a:rPr lang="fr-FR" dirty="0"/>
              <a:t> division (classification) but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approximation</a:t>
            </a:r>
          </a:p>
          <a:p>
            <a:r>
              <a:rPr lang="fr-FR" dirty="0"/>
              <a:t>(as the </a:t>
            </a:r>
            <a:r>
              <a:rPr lang="fr-FR" dirty="0" err="1"/>
              <a:t>sum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an output </a:t>
            </a:r>
            <a:r>
              <a:rPr lang="fr-FR" dirty="0" err="1"/>
              <a:t>whatever</a:t>
            </a:r>
            <a:r>
              <a:rPr lang="fr-FR" dirty="0"/>
              <a:t> X </a:t>
            </a:r>
            <a:r>
              <a:rPr lang="fr-FR" dirty="0" err="1"/>
              <a:t>comes</a:t>
            </a:r>
            <a:r>
              <a:rPr lang="fr-FR" dirty="0"/>
              <a:t> in)</a:t>
            </a:r>
          </a:p>
        </p:txBody>
      </p:sp>
      <p:pic>
        <p:nvPicPr>
          <p:cNvPr id="95" name="Imag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4" y="2885840"/>
            <a:ext cx="1823660" cy="260523"/>
          </a:xfrm>
          <a:prstGeom prst="rect">
            <a:avLst/>
          </a:prstGeom>
        </p:spPr>
      </p:pic>
      <p:pic>
        <p:nvPicPr>
          <p:cNvPr id="96" name="Image 9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69" y="4159114"/>
            <a:ext cx="2580992" cy="231999"/>
          </a:xfrm>
          <a:prstGeom prst="rect">
            <a:avLst/>
          </a:prstGeom>
        </p:spPr>
      </p:pic>
      <p:pic>
        <p:nvPicPr>
          <p:cNvPr id="97" name="Image 9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77" y="4629738"/>
            <a:ext cx="2257004" cy="66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94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17954</TotalTime>
  <Words>1711</Words>
  <Application>Microsoft Macintosh PowerPoint</Application>
  <PresentationFormat>Affichage à l'écran (4:3)</PresentationFormat>
  <Paragraphs>367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Open Sans</vt:lpstr>
      <vt:lpstr>Wingdings</vt:lpstr>
      <vt:lpstr>Thème Office</vt:lpstr>
      <vt:lpstr>Music Machine Learning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Neural Networks</vt:lpstr>
      <vt:lpstr>Learning rules</vt:lpstr>
      <vt:lpstr>Learning rules</vt:lpstr>
      <vt:lpstr>Présentation PowerPoint</vt:lpstr>
      <vt:lpstr>Neural Networks</vt:lpstr>
      <vt:lpstr>Different architectures</vt:lpstr>
      <vt:lpstr>Different architectures</vt:lpstr>
      <vt:lpstr>Different architectures</vt:lpstr>
      <vt:lpstr>Different architectures</vt:lpstr>
      <vt:lpstr>Different architectures</vt:lpstr>
      <vt:lpstr>Part 2</vt:lpstr>
      <vt:lpstr>Convolutional neural networks</vt:lpstr>
      <vt:lpstr>Convolutions – operator</vt:lpstr>
      <vt:lpstr>Convolutions – parameters</vt:lpstr>
      <vt:lpstr>Convolutional networks</vt:lpstr>
      <vt:lpstr>Convolutions – pooling</vt:lpstr>
      <vt:lpstr>Convolutional networks</vt:lpstr>
      <vt:lpstr>Recurrent neural networks</vt:lpstr>
      <vt:lpstr>Backpropagation Through Time</vt:lpstr>
      <vt:lpstr>Backpropagation Through Time</vt:lpstr>
    </vt:vector>
  </TitlesOfParts>
  <Company>IRCAM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objets – Java 2</dc:title>
  <dc:creator>Philippe Esling</dc:creator>
  <cp:lastModifiedBy>Microsoft Office User</cp:lastModifiedBy>
  <cp:revision>909</cp:revision>
  <dcterms:created xsi:type="dcterms:W3CDTF">2014-03-12T17:42:11Z</dcterms:created>
  <dcterms:modified xsi:type="dcterms:W3CDTF">2020-10-22T20:54:21Z</dcterms:modified>
</cp:coreProperties>
</file>